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84" r:id="rId1"/>
  </p:sldMasterIdLst>
  <p:notesMasterIdLst>
    <p:notesMasterId r:id="rId30"/>
  </p:notesMasterIdLst>
  <p:handoutMasterIdLst>
    <p:handoutMasterId r:id="rId31"/>
  </p:handoutMasterIdLst>
  <p:sldIdLst>
    <p:sldId id="257" r:id="rId2"/>
    <p:sldId id="353" r:id="rId3"/>
    <p:sldId id="360" r:id="rId4"/>
    <p:sldId id="376" r:id="rId5"/>
    <p:sldId id="308" r:id="rId6"/>
    <p:sldId id="261" r:id="rId7"/>
    <p:sldId id="310" r:id="rId8"/>
    <p:sldId id="311" r:id="rId9"/>
    <p:sldId id="377" r:id="rId10"/>
    <p:sldId id="279" r:id="rId11"/>
    <p:sldId id="344" r:id="rId12"/>
    <p:sldId id="363" r:id="rId13"/>
    <p:sldId id="364" r:id="rId14"/>
    <p:sldId id="375" r:id="rId15"/>
    <p:sldId id="366" r:id="rId16"/>
    <p:sldId id="350" r:id="rId17"/>
    <p:sldId id="367" r:id="rId18"/>
    <p:sldId id="318" r:id="rId19"/>
    <p:sldId id="351" r:id="rId20"/>
    <p:sldId id="348" r:id="rId21"/>
    <p:sldId id="325" r:id="rId22"/>
    <p:sldId id="328" r:id="rId23"/>
    <p:sldId id="327" r:id="rId24"/>
    <p:sldId id="374" r:id="rId25"/>
    <p:sldId id="373" r:id="rId26"/>
    <p:sldId id="361" r:id="rId27"/>
    <p:sldId id="372" r:id="rId28"/>
    <p:sldId id="37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E6CD"/>
    <a:srgbClr val="FF7C80"/>
    <a:srgbClr val="FF5050"/>
    <a:srgbClr val="FF9999"/>
    <a:srgbClr val="FF99CC"/>
    <a:srgbClr val="FF9933"/>
    <a:srgbClr val="FFCCCC"/>
    <a:srgbClr val="3366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69735" autoAdjust="0"/>
  </p:normalViewPr>
  <p:slideViewPr>
    <p:cSldViewPr snapToGrid="0" snapToObjects="1">
      <p:cViewPr varScale="1">
        <p:scale>
          <a:sx n="55" d="100"/>
          <a:sy n="55" d="100"/>
        </p:scale>
        <p:origin x="1632" y="3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891F1C-70C2-46DC-A958-3872FA991860}" type="doc">
      <dgm:prSet loTypeId="urn:microsoft.com/office/officeart/2005/8/layout/radial1" loCatId="cycle" qsTypeId="urn:microsoft.com/office/officeart/2005/8/quickstyle/3d2" qsCatId="3D" csTypeId="urn:microsoft.com/office/officeart/2005/8/colors/colorful1" csCatId="colorful" phldr="1"/>
      <dgm:spPr/>
      <dgm:t>
        <a:bodyPr/>
        <a:lstStyle/>
        <a:p>
          <a:endParaRPr lang="sv-SE"/>
        </a:p>
      </dgm:t>
    </dgm:pt>
    <dgm:pt modelId="{84F0C322-B262-4BC7-8170-2FCCCF26A943}">
      <dgm:prSet phldrT="[Text]"/>
      <dgm:spPr>
        <a:solidFill>
          <a:srgbClr val="FFFF00"/>
        </a:solidFill>
      </dgm:spPr>
      <dgm:t>
        <a:bodyPr/>
        <a:lstStyle/>
        <a:p>
          <a:r>
            <a:rPr lang="sv-SE">
              <a:solidFill>
                <a:sysClr val="windowText" lastClr="000000"/>
              </a:solidFill>
            </a:rPr>
            <a:t>IBIC</a:t>
          </a:r>
        </a:p>
      </dgm:t>
    </dgm:pt>
    <dgm:pt modelId="{7A23F73D-C6C9-41DD-B443-3E166C65D5DC}" type="parTrans" cxnId="{3636D952-E853-4DBA-A621-112B5C749070}">
      <dgm:prSet/>
      <dgm:spPr/>
      <dgm:t>
        <a:bodyPr/>
        <a:lstStyle/>
        <a:p>
          <a:endParaRPr lang="sv-SE"/>
        </a:p>
      </dgm:t>
    </dgm:pt>
    <dgm:pt modelId="{939C3CC9-26F5-4EAA-BD0B-C1A0890DC95E}" type="sibTrans" cxnId="{3636D952-E853-4DBA-A621-112B5C749070}">
      <dgm:prSet/>
      <dgm:spPr/>
      <dgm:t>
        <a:bodyPr/>
        <a:lstStyle/>
        <a:p>
          <a:endParaRPr lang="sv-SE"/>
        </a:p>
      </dgm:t>
    </dgm:pt>
    <dgm:pt modelId="{245686A7-23DE-4802-9AF1-2EA479D4D42A}">
      <dgm:prSet phldrT="[Text]" custT="1"/>
      <dgm:spPr>
        <a:solidFill>
          <a:srgbClr val="FF0000"/>
        </a:solidFill>
      </dgm:spPr>
      <dgm:t>
        <a:bodyPr/>
        <a:lstStyle/>
        <a:p>
          <a:r>
            <a:rPr lang="sv-SE" sz="1000" b="1">
              <a:solidFill>
                <a:sysClr val="windowText" lastClr="000000"/>
              </a:solidFill>
            </a:rPr>
            <a:t>BEDÖMT FUNKTIONS-TILLSTÅND</a:t>
          </a:r>
        </a:p>
      </dgm:t>
    </dgm:pt>
    <dgm:pt modelId="{1F216EEC-C382-4AA8-941C-0E0F9A43E934}" type="parTrans" cxnId="{4707BC86-6BCF-4F19-97D8-1D555EA173A2}">
      <dgm:prSet/>
      <dgm:spPr/>
      <dgm:t>
        <a:bodyPr/>
        <a:lstStyle/>
        <a:p>
          <a:endParaRPr lang="sv-SE"/>
        </a:p>
      </dgm:t>
    </dgm:pt>
    <dgm:pt modelId="{DEA40582-B220-4DF6-AB83-6FEBBB97294D}" type="sibTrans" cxnId="{4707BC86-6BCF-4F19-97D8-1D555EA173A2}">
      <dgm:prSet/>
      <dgm:spPr/>
      <dgm:t>
        <a:bodyPr/>
        <a:lstStyle/>
        <a:p>
          <a:endParaRPr lang="sv-SE"/>
        </a:p>
      </dgm:t>
    </dgm:pt>
    <dgm:pt modelId="{D2CB2F46-AB3C-4BAB-A1F1-3A05CB90A2A9}">
      <dgm:prSet phldrT="[Text]" custT="1"/>
      <dgm:spPr>
        <a:solidFill>
          <a:srgbClr val="66FF66"/>
        </a:solidFill>
      </dgm:spPr>
      <dgm:t>
        <a:bodyPr/>
        <a:lstStyle/>
        <a:p>
          <a:r>
            <a:rPr lang="sv-SE" sz="1000" b="1">
              <a:solidFill>
                <a:sysClr val="windowText" lastClr="000000"/>
              </a:solidFill>
            </a:rPr>
            <a:t>AVSETT FUNKTIONS-TILLSTÅND</a:t>
          </a:r>
        </a:p>
        <a:p>
          <a:r>
            <a:rPr lang="sv-SE" sz="1000" b="1">
              <a:solidFill>
                <a:sysClr val="windowText" lastClr="000000"/>
              </a:solidFill>
            </a:rPr>
            <a:t>MÅL</a:t>
          </a:r>
        </a:p>
      </dgm:t>
    </dgm:pt>
    <dgm:pt modelId="{49602D34-59DC-4664-B0E6-46B5B2B1547E}" type="parTrans" cxnId="{1B203153-82D6-4014-BAF2-29D22ED0047E}">
      <dgm:prSet/>
      <dgm:spPr/>
      <dgm:t>
        <a:bodyPr/>
        <a:lstStyle/>
        <a:p>
          <a:endParaRPr lang="sv-SE"/>
        </a:p>
      </dgm:t>
    </dgm:pt>
    <dgm:pt modelId="{A897DFFF-61B8-49F5-A3AA-05D8F5EA0DF9}" type="sibTrans" cxnId="{1B203153-82D6-4014-BAF2-29D22ED0047E}">
      <dgm:prSet/>
      <dgm:spPr/>
      <dgm:t>
        <a:bodyPr/>
        <a:lstStyle/>
        <a:p>
          <a:endParaRPr lang="sv-SE"/>
        </a:p>
      </dgm:t>
    </dgm:pt>
    <dgm:pt modelId="{9A9B442F-01EF-4FA4-83A8-799AA548E407}">
      <dgm:prSet phldrT="[Text]" custT="1"/>
      <dgm:spPr>
        <a:solidFill>
          <a:srgbClr val="FF66CC"/>
        </a:solidFill>
      </dgm:spPr>
      <dgm:t>
        <a:bodyPr/>
        <a:lstStyle/>
        <a:p>
          <a:r>
            <a:rPr lang="sv-SE" sz="1000" b="1">
              <a:solidFill>
                <a:sysClr val="windowText" lastClr="000000"/>
              </a:solidFill>
            </a:rPr>
            <a:t>STÖDJANDE-TRÄNANDE</a:t>
          </a:r>
        </a:p>
        <a:p>
          <a:r>
            <a:rPr lang="sv-SE" sz="1000" b="1">
              <a:solidFill>
                <a:sysClr val="windowText" lastClr="000000"/>
              </a:solidFill>
            </a:rPr>
            <a:t>KOMPENSERANDE</a:t>
          </a:r>
        </a:p>
      </dgm:t>
    </dgm:pt>
    <dgm:pt modelId="{1872E931-B1F0-4BCD-A4A2-1AE34F84621C}" type="parTrans" cxnId="{350092A7-CE59-47BD-9069-81FA5A3DBABD}">
      <dgm:prSet/>
      <dgm:spPr/>
      <dgm:t>
        <a:bodyPr/>
        <a:lstStyle/>
        <a:p>
          <a:endParaRPr lang="sv-SE"/>
        </a:p>
      </dgm:t>
    </dgm:pt>
    <dgm:pt modelId="{01316A91-7FBC-43ED-A7B7-7F9FAB9F5382}" type="sibTrans" cxnId="{350092A7-CE59-47BD-9069-81FA5A3DBABD}">
      <dgm:prSet/>
      <dgm:spPr/>
      <dgm:t>
        <a:bodyPr/>
        <a:lstStyle/>
        <a:p>
          <a:endParaRPr lang="sv-SE"/>
        </a:p>
      </dgm:t>
    </dgm:pt>
    <dgm:pt modelId="{5487CDD3-A935-4E3C-9AB1-643A740EC48F}">
      <dgm:prSet phldrT="[Text]" custT="1"/>
      <dgm:spPr>
        <a:solidFill>
          <a:srgbClr val="6699FF"/>
        </a:solidFill>
      </dgm:spPr>
      <dgm:t>
        <a:bodyPr/>
        <a:lstStyle/>
        <a:p>
          <a:r>
            <a:rPr lang="sv-SE" sz="1000" b="1">
              <a:solidFill>
                <a:sysClr val="windowText" lastClr="000000"/>
              </a:solidFill>
            </a:rPr>
            <a:t>RELATERADE FAKTORER</a:t>
          </a:r>
        </a:p>
      </dgm:t>
    </dgm:pt>
    <dgm:pt modelId="{029C48A1-FC94-44B3-B656-76B2FCE5B980}" type="parTrans" cxnId="{09D70D63-7BD4-4A2E-96B3-FEC79EC0B6EA}">
      <dgm:prSet/>
      <dgm:spPr/>
      <dgm:t>
        <a:bodyPr/>
        <a:lstStyle/>
        <a:p>
          <a:endParaRPr lang="sv-SE"/>
        </a:p>
      </dgm:t>
    </dgm:pt>
    <dgm:pt modelId="{E541BDE4-1A40-4609-A8C7-59385EDBD1D8}" type="sibTrans" cxnId="{09D70D63-7BD4-4A2E-96B3-FEC79EC0B6EA}">
      <dgm:prSet/>
      <dgm:spPr/>
      <dgm:t>
        <a:bodyPr/>
        <a:lstStyle/>
        <a:p>
          <a:endParaRPr lang="sv-SE"/>
        </a:p>
      </dgm:t>
    </dgm:pt>
    <dgm:pt modelId="{52F4B603-E1A2-435F-BBCD-9AFB99A7E2FF}">
      <dgm:prSet phldrT="[Text]" custT="1"/>
      <dgm:spPr>
        <a:solidFill>
          <a:srgbClr val="FFCCFF"/>
        </a:solidFill>
      </dgm:spPr>
      <dgm:t>
        <a:bodyPr/>
        <a:lstStyle/>
        <a:p>
          <a:r>
            <a:rPr lang="sv-SE" sz="1000" b="1">
              <a:solidFill>
                <a:sysClr val="windowText" lastClr="000000"/>
              </a:solidFill>
            </a:rPr>
            <a:t>LIVSOMRÅDEN ICF</a:t>
          </a:r>
        </a:p>
      </dgm:t>
    </dgm:pt>
    <dgm:pt modelId="{09CF8FBE-DC7A-49C2-8237-92B18CAB1C31}" type="parTrans" cxnId="{5CCE132B-06B5-44EA-A120-5FE9F00152D3}">
      <dgm:prSet/>
      <dgm:spPr/>
      <dgm:t>
        <a:bodyPr/>
        <a:lstStyle/>
        <a:p>
          <a:endParaRPr lang="sv-SE"/>
        </a:p>
      </dgm:t>
    </dgm:pt>
    <dgm:pt modelId="{FBD62A20-E23E-41C2-B5D5-C8925111D5FF}" type="sibTrans" cxnId="{5CCE132B-06B5-44EA-A120-5FE9F00152D3}">
      <dgm:prSet/>
      <dgm:spPr/>
      <dgm:t>
        <a:bodyPr/>
        <a:lstStyle/>
        <a:p>
          <a:endParaRPr lang="sv-SE"/>
        </a:p>
      </dgm:t>
    </dgm:pt>
    <dgm:pt modelId="{97C57EF6-7179-4CA8-9775-C3C746E058C0}">
      <dgm:prSet phldrT="[Text]" custT="1"/>
      <dgm:spPr>
        <a:solidFill>
          <a:srgbClr val="9900CC"/>
        </a:solidFill>
      </dgm:spPr>
      <dgm:t>
        <a:bodyPr/>
        <a:lstStyle/>
        <a:p>
          <a:endParaRPr lang="sv-SE" sz="1000" dirty="0">
            <a:solidFill>
              <a:sysClr val="windowText" lastClr="000000"/>
            </a:solidFill>
          </a:endParaRPr>
        </a:p>
        <a:p>
          <a:r>
            <a:rPr lang="sv-SE" sz="1000" dirty="0">
              <a:solidFill>
                <a:sysClr val="windowText" lastClr="000000"/>
              </a:solidFill>
            </a:rPr>
            <a:t>DOKUMENTATION</a:t>
          </a:r>
        </a:p>
        <a:p>
          <a:r>
            <a:rPr lang="sv-SE" sz="1000" dirty="0">
              <a:solidFill>
                <a:sysClr val="windowText" lastClr="000000"/>
              </a:solidFill>
            </a:rPr>
            <a:t>Genomförandeplan</a:t>
          </a:r>
        </a:p>
      </dgm:t>
    </dgm:pt>
    <dgm:pt modelId="{A6D9314D-F81F-4C29-AC17-158322DCECED}" type="parTrans" cxnId="{CDF63E4B-2F64-4618-B6E4-4ADDACB4C001}">
      <dgm:prSet/>
      <dgm:spPr/>
      <dgm:t>
        <a:bodyPr/>
        <a:lstStyle/>
        <a:p>
          <a:endParaRPr lang="sv-SE"/>
        </a:p>
      </dgm:t>
    </dgm:pt>
    <dgm:pt modelId="{11AE3837-5111-421D-8B7A-6ECAFBD83B83}" type="sibTrans" cxnId="{CDF63E4B-2F64-4618-B6E4-4ADDACB4C001}">
      <dgm:prSet/>
      <dgm:spPr/>
      <dgm:t>
        <a:bodyPr/>
        <a:lstStyle/>
        <a:p>
          <a:endParaRPr lang="sv-SE"/>
        </a:p>
      </dgm:t>
    </dgm:pt>
    <dgm:pt modelId="{F38F4AB7-9E35-4DEF-937C-B6B79B2B5440}" type="pres">
      <dgm:prSet presAssocID="{1D891F1C-70C2-46DC-A958-3872FA991860}" presName="cycle" presStyleCnt="0">
        <dgm:presLayoutVars>
          <dgm:chMax val="1"/>
          <dgm:dir/>
          <dgm:animLvl val="ctr"/>
          <dgm:resizeHandles val="exact"/>
        </dgm:presLayoutVars>
      </dgm:prSet>
      <dgm:spPr/>
    </dgm:pt>
    <dgm:pt modelId="{4E7103EC-AE21-4BF2-9145-3652AA025099}" type="pres">
      <dgm:prSet presAssocID="{84F0C322-B262-4BC7-8170-2FCCCF26A943}" presName="centerShape" presStyleLbl="node0" presStyleIdx="0" presStyleCnt="1"/>
      <dgm:spPr/>
    </dgm:pt>
    <dgm:pt modelId="{FC4651A9-B5EF-4679-85F2-14673A0E6405}" type="pres">
      <dgm:prSet presAssocID="{1F216EEC-C382-4AA8-941C-0E0F9A43E934}" presName="Name9" presStyleLbl="parChTrans1D2" presStyleIdx="0" presStyleCnt="6"/>
      <dgm:spPr/>
    </dgm:pt>
    <dgm:pt modelId="{5C383187-D980-4ACA-8C61-FCC42FC058ED}" type="pres">
      <dgm:prSet presAssocID="{1F216EEC-C382-4AA8-941C-0E0F9A43E934}" presName="connTx" presStyleLbl="parChTrans1D2" presStyleIdx="0" presStyleCnt="6"/>
      <dgm:spPr/>
    </dgm:pt>
    <dgm:pt modelId="{AAA67120-1C32-4238-B508-C5FD2D8C7ECD}" type="pres">
      <dgm:prSet presAssocID="{245686A7-23DE-4802-9AF1-2EA479D4D42A}" presName="node" presStyleLbl="node1" presStyleIdx="0" presStyleCnt="6" custScaleX="106684" custScaleY="108129" custRadScaleRad="77026" custRadScaleInc="-1139">
        <dgm:presLayoutVars>
          <dgm:bulletEnabled val="1"/>
        </dgm:presLayoutVars>
      </dgm:prSet>
      <dgm:spPr/>
    </dgm:pt>
    <dgm:pt modelId="{F49D93C0-09F8-4A37-B7AA-908CEE7650B2}" type="pres">
      <dgm:prSet presAssocID="{49602D34-59DC-4664-B0E6-46B5B2B1547E}" presName="Name9" presStyleLbl="parChTrans1D2" presStyleIdx="1" presStyleCnt="6"/>
      <dgm:spPr/>
    </dgm:pt>
    <dgm:pt modelId="{D6721CE4-2F68-4D9E-80F4-12CB9A72F702}" type="pres">
      <dgm:prSet presAssocID="{49602D34-59DC-4664-B0E6-46B5B2B1547E}" presName="connTx" presStyleLbl="parChTrans1D2" presStyleIdx="1" presStyleCnt="6"/>
      <dgm:spPr/>
    </dgm:pt>
    <dgm:pt modelId="{43163121-41BB-4B3F-AD1E-FB699DD9CA72}" type="pres">
      <dgm:prSet presAssocID="{D2CB2F46-AB3C-4BAB-A1F1-3A05CB90A2A9}" presName="node" presStyleLbl="node1" presStyleIdx="1" presStyleCnt="6" custScaleX="107916" custScaleY="105202" custRadScaleRad="77774" custRadScaleInc="-244">
        <dgm:presLayoutVars>
          <dgm:bulletEnabled val="1"/>
        </dgm:presLayoutVars>
      </dgm:prSet>
      <dgm:spPr/>
    </dgm:pt>
    <dgm:pt modelId="{E4CD112C-2658-440F-AD43-C151E8E6AA27}" type="pres">
      <dgm:prSet presAssocID="{1872E931-B1F0-4BCD-A4A2-1AE34F84621C}" presName="Name9" presStyleLbl="parChTrans1D2" presStyleIdx="2" presStyleCnt="6"/>
      <dgm:spPr/>
    </dgm:pt>
    <dgm:pt modelId="{29D3EC66-E360-4090-B993-8F959E8CF4F9}" type="pres">
      <dgm:prSet presAssocID="{1872E931-B1F0-4BCD-A4A2-1AE34F84621C}" presName="connTx" presStyleLbl="parChTrans1D2" presStyleIdx="2" presStyleCnt="6"/>
      <dgm:spPr/>
    </dgm:pt>
    <dgm:pt modelId="{5471EB8E-111D-400B-858A-F9D3F3D217A4}" type="pres">
      <dgm:prSet presAssocID="{9A9B442F-01EF-4FA4-83A8-799AA548E407}" presName="node" presStyleLbl="node1" presStyleIdx="2" presStyleCnt="6" custScaleX="105389" custScaleY="107488" custRadScaleRad="77773" custRadScaleInc="244">
        <dgm:presLayoutVars>
          <dgm:bulletEnabled val="1"/>
        </dgm:presLayoutVars>
      </dgm:prSet>
      <dgm:spPr/>
    </dgm:pt>
    <dgm:pt modelId="{C9E6C19B-6749-453F-9750-EDAAA02F5390}" type="pres">
      <dgm:prSet presAssocID="{029C48A1-FC94-44B3-B656-76B2FCE5B980}" presName="Name9" presStyleLbl="parChTrans1D2" presStyleIdx="3" presStyleCnt="6"/>
      <dgm:spPr/>
    </dgm:pt>
    <dgm:pt modelId="{4CC1E7B4-4D11-4514-8CE7-88B00656C776}" type="pres">
      <dgm:prSet presAssocID="{029C48A1-FC94-44B3-B656-76B2FCE5B980}" presName="connTx" presStyleLbl="parChTrans1D2" presStyleIdx="3" presStyleCnt="6"/>
      <dgm:spPr/>
    </dgm:pt>
    <dgm:pt modelId="{E95519C5-A52E-47D3-9AB1-760772D5DA89}" type="pres">
      <dgm:prSet presAssocID="{5487CDD3-A935-4E3C-9AB1-643A740EC48F}" presName="node" presStyleLbl="node1" presStyleIdx="3" presStyleCnt="6" custScaleX="107643" custScaleY="107432" custRadScaleRad="77486" custRadScaleInc="-1132">
        <dgm:presLayoutVars>
          <dgm:bulletEnabled val="1"/>
        </dgm:presLayoutVars>
      </dgm:prSet>
      <dgm:spPr/>
    </dgm:pt>
    <dgm:pt modelId="{121CFF34-C282-44B6-9C0B-733A9FE374C5}" type="pres">
      <dgm:prSet presAssocID="{09CF8FBE-DC7A-49C2-8237-92B18CAB1C31}" presName="Name9" presStyleLbl="parChTrans1D2" presStyleIdx="4" presStyleCnt="6"/>
      <dgm:spPr/>
    </dgm:pt>
    <dgm:pt modelId="{39880C9B-987F-4BDC-A615-80050B375D45}" type="pres">
      <dgm:prSet presAssocID="{09CF8FBE-DC7A-49C2-8237-92B18CAB1C31}" presName="connTx" presStyleLbl="parChTrans1D2" presStyleIdx="4" presStyleCnt="6"/>
      <dgm:spPr/>
    </dgm:pt>
    <dgm:pt modelId="{B1F8F78A-AE17-416C-B21D-053082BC0889}" type="pres">
      <dgm:prSet presAssocID="{52F4B603-E1A2-435F-BBCD-9AFB99A7E2FF}" presName="node" presStyleLbl="node1" presStyleIdx="4" presStyleCnt="6" custScaleX="108702" custScaleY="107599" custRadScaleRad="77842" custRadScaleInc="-2760">
        <dgm:presLayoutVars>
          <dgm:bulletEnabled val="1"/>
        </dgm:presLayoutVars>
      </dgm:prSet>
      <dgm:spPr/>
    </dgm:pt>
    <dgm:pt modelId="{4B9B9BB2-E695-43C5-8F36-3256D3499BFE}" type="pres">
      <dgm:prSet presAssocID="{A6D9314D-F81F-4C29-AC17-158322DCECED}" presName="Name9" presStyleLbl="parChTrans1D2" presStyleIdx="5" presStyleCnt="6"/>
      <dgm:spPr/>
    </dgm:pt>
    <dgm:pt modelId="{9469F37B-9281-405D-ADBA-857CE40F2644}" type="pres">
      <dgm:prSet presAssocID="{A6D9314D-F81F-4C29-AC17-158322DCECED}" presName="connTx" presStyleLbl="parChTrans1D2" presStyleIdx="5" presStyleCnt="6"/>
      <dgm:spPr/>
    </dgm:pt>
    <dgm:pt modelId="{C53F61AF-D84E-46AB-8DEE-4D7A5E32707D}" type="pres">
      <dgm:prSet presAssocID="{97C57EF6-7179-4CA8-9775-C3C746E058C0}" presName="node" presStyleLbl="node1" presStyleIdx="5" presStyleCnt="6" custScaleX="103817" custScaleY="104966" custRadScaleRad="77317" custRadScaleInc="-1721">
        <dgm:presLayoutVars>
          <dgm:bulletEnabled val="1"/>
        </dgm:presLayoutVars>
      </dgm:prSet>
      <dgm:spPr/>
    </dgm:pt>
  </dgm:ptLst>
  <dgm:cxnLst>
    <dgm:cxn modelId="{C0188609-7037-4567-957D-C7E7A993B45C}" type="presOf" srcId="{029C48A1-FC94-44B3-B656-76B2FCE5B980}" destId="{C9E6C19B-6749-453F-9750-EDAAA02F5390}" srcOrd="0" destOrd="0" presId="urn:microsoft.com/office/officeart/2005/8/layout/radial1"/>
    <dgm:cxn modelId="{294A070A-2F3A-4285-B41C-A64D8E5E7F89}" type="presOf" srcId="{029C48A1-FC94-44B3-B656-76B2FCE5B980}" destId="{4CC1E7B4-4D11-4514-8CE7-88B00656C776}" srcOrd="1" destOrd="0" presId="urn:microsoft.com/office/officeart/2005/8/layout/radial1"/>
    <dgm:cxn modelId="{E2E1A114-7E36-4911-B2A6-AC05AA00793F}" type="presOf" srcId="{9A9B442F-01EF-4FA4-83A8-799AA548E407}" destId="{5471EB8E-111D-400B-858A-F9D3F3D217A4}" srcOrd="0" destOrd="0" presId="urn:microsoft.com/office/officeart/2005/8/layout/radial1"/>
    <dgm:cxn modelId="{6F077B25-23A9-4755-830C-B79D9E309F8E}" type="presOf" srcId="{1872E931-B1F0-4BCD-A4A2-1AE34F84621C}" destId="{29D3EC66-E360-4090-B993-8F959E8CF4F9}" srcOrd="1" destOrd="0" presId="urn:microsoft.com/office/officeart/2005/8/layout/radial1"/>
    <dgm:cxn modelId="{5CCE132B-06B5-44EA-A120-5FE9F00152D3}" srcId="{84F0C322-B262-4BC7-8170-2FCCCF26A943}" destId="{52F4B603-E1A2-435F-BBCD-9AFB99A7E2FF}" srcOrd="4" destOrd="0" parTransId="{09CF8FBE-DC7A-49C2-8237-92B18CAB1C31}" sibTransId="{FBD62A20-E23E-41C2-B5D5-C8925111D5FF}"/>
    <dgm:cxn modelId="{09D70D63-7BD4-4A2E-96B3-FEC79EC0B6EA}" srcId="{84F0C322-B262-4BC7-8170-2FCCCF26A943}" destId="{5487CDD3-A935-4E3C-9AB1-643A740EC48F}" srcOrd="3" destOrd="0" parTransId="{029C48A1-FC94-44B3-B656-76B2FCE5B980}" sibTransId="{E541BDE4-1A40-4609-A8C7-59385EDBD1D8}"/>
    <dgm:cxn modelId="{89012745-D2CE-4CB6-AB04-93224033805A}" type="presOf" srcId="{1872E931-B1F0-4BCD-A4A2-1AE34F84621C}" destId="{E4CD112C-2658-440F-AD43-C151E8E6AA27}" srcOrd="0" destOrd="0" presId="urn:microsoft.com/office/officeart/2005/8/layout/radial1"/>
    <dgm:cxn modelId="{40297C67-FAD5-45D6-9BB5-77AD039BB14F}" type="presOf" srcId="{1F216EEC-C382-4AA8-941C-0E0F9A43E934}" destId="{FC4651A9-B5EF-4679-85F2-14673A0E6405}" srcOrd="0" destOrd="0" presId="urn:microsoft.com/office/officeart/2005/8/layout/radial1"/>
    <dgm:cxn modelId="{CDF63E4B-2F64-4618-B6E4-4ADDACB4C001}" srcId="{84F0C322-B262-4BC7-8170-2FCCCF26A943}" destId="{97C57EF6-7179-4CA8-9775-C3C746E058C0}" srcOrd="5" destOrd="0" parTransId="{A6D9314D-F81F-4C29-AC17-158322DCECED}" sibTransId="{11AE3837-5111-421D-8B7A-6ECAFBD83B83}"/>
    <dgm:cxn modelId="{C3B0BC52-8BFB-4EDF-B407-536BABDE0A0C}" type="presOf" srcId="{49602D34-59DC-4664-B0E6-46B5B2B1547E}" destId="{D6721CE4-2F68-4D9E-80F4-12CB9A72F702}" srcOrd="1" destOrd="0" presId="urn:microsoft.com/office/officeart/2005/8/layout/radial1"/>
    <dgm:cxn modelId="{3636D952-E853-4DBA-A621-112B5C749070}" srcId="{1D891F1C-70C2-46DC-A958-3872FA991860}" destId="{84F0C322-B262-4BC7-8170-2FCCCF26A943}" srcOrd="0" destOrd="0" parTransId="{7A23F73D-C6C9-41DD-B443-3E166C65D5DC}" sibTransId="{939C3CC9-26F5-4EAA-BD0B-C1A0890DC95E}"/>
    <dgm:cxn modelId="{89FF0153-99BA-4D10-8DB2-9623023A12A6}" type="presOf" srcId="{09CF8FBE-DC7A-49C2-8237-92B18CAB1C31}" destId="{121CFF34-C282-44B6-9C0B-733A9FE374C5}" srcOrd="0" destOrd="0" presId="urn:microsoft.com/office/officeart/2005/8/layout/radial1"/>
    <dgm:cxn modelId="{1B203153-82D6-4014-BAF2-29D22ED0047E}" srcId="{84F0C322-B262-4BC7-8170-2FCCCF26A943}" destId="{D2CB2F46-AB3C-4BAB-A1F1-3A05CB90A2A9}" srcOrd="1" destOrd="0" parTransId="{49602D34-59DC-4664-B0E6-46B5B2B1547E}" sibTransId="{A897DFFF-61B8-49F5-A3AA-05D8F5EA0DF9}"/>
    <dgm:cxn modelId="{FFE10157-CBFE-45D6-93A4-05D3F514E07E}" type="presOf" srcId="{1F216EEC-C382-4AA8-941C-0E0F9A43E934}" destId="{5C383187-D980-4ACA-8C61-FCC42FC058ED}" srcOrd="1" destOrd="0" presId="urn:microsoft.com/office/officeart/2005/8/layout/radial1"/>
    <dgm:cxn modelId="{23A89D7E-A9D8-4F1C-8F8A-AE06C0291BCC}" type="presOf" srcId="{97C57EF6-7179-4CA8-9775-C3C746E058C0}" destId="{C53F61AF-D84E-46AB-8DEE-4D7A5E32707D}" srcOrd="0" destOrd="0" presId="urn:microsoft.com/office/officeart/2005/8/layout/radial1"/>
    <dgm:cxn modelId="{4707BC86-6BCF-4F19-97D8-1D555EA173A2}" srcId="{84F0C322-B262-4BC7-8170-2FCCCF26A943}" destId="{245686A7-23DE-4802-9AF1-2EA479D4D42A}" srcOrd="0" destOrd="0" parTransId="{1F216EEC-C382-4AA8-941C-0E0F9A43E934}" sibTransId="{DEA40582-B220-4DF6-AB83-6FEBBB97294D}"/>
    <dgm:cxn modelId="{7FAAD68C-D716-4238-97F7-C461BF355B94}" type="presOf" srcId="{1D891F1C-70C2-46DC-A958-3872FA991860}" destId="{F38F4AB7-9E35-4DEF-937C-B6B79B2B5440}" srcOrd="0" destOrd="0" presId="urn:microsoft.com/office/officeart/2005/8/layout/radial1"/>
    <dgm:cxn modelId="{DC53CE8F-57C3-46C5-98F4-EDE4131E279D}" type="presOf" srcId="{49602D34-59DC-4664-B0E6-46B5B2B1547E}" destId="{F49D93C0-09F8-4A37-B7AA-908CEE7650B2}" srcOrd="0" destOrd="0" presId="urn:microsoft.com/office/officeart/2005/8/layout/radial1"/>
    <dgm:cxn modelId="{A8866696-63F7-4724-B7DF-5B9C8FF3F3A5}" type="presOf" srcId="{09CF8FBE-DC7A-49C2-8237-92B18CAB1C31}" destId="{39880C9B-987F-4BDC-A615-80050B375D45}" srcOrd="1" destOrd="0" presId="urn:microsoft.com/office/officeart/2005/8/layout/radial1"/>
    <dgm:cxn modelId="{350092A7-CE59-47BD-9069-81FA5A3DBABD}" srcId="{84F0C322-B262-4BC7-8170-2FCCCF26A943}" destId="{9A9B442F-01EF-4FA4-83A8-799AA548E407}" srcOrd="2" destOrd="0" parTransId="{1872E931-B1F0-4BCD-A4A2-1AE34F84621C}" sibTransId="{01316A91-7FBC-43ED-A7B7-7F9FAB9F5382}"/>
    <dgm:cxn modelId="{E19367C0-3F84-42A9-8E21-B3C3A80C4079}" type="presOf" srcId="{A6D9314D-F81F-4C29-AC17-158322DCECED}" destId="{9469F37B-9281-405D-ADBA-857CE40F2644}" srcOrd="1" destOrd="0" presId="urn:microsoft.com/office/officeart/2005/8/layout/radial1"/>
    <dgm:cxn modelId="{301A3BD2-049C-4978-85A8-B085461BCF00}" type="presOf" srcId="{D2CB2F46-AB3C-4BAB-A1F1-3A05CB90A2A9}" destId="{43163121-41BB-4B3F-AD1E-FB699DD9CA72}" srcOrd="0" destOrd="0" presId="urn:microsoft.com/office/officeart/2005/8/layout/radial1"/>
    <dgm:cxn modelId="{38EC07EE-1C04-4C72-8CAD-8BBA3A3FFA23}" type="presOf" srcId="{52F4B603-E1A2-435F-BBCD-9AFB99A7E2FF}" destId="{B1F8F78A-AE17-416C-B21D-053082BC0889}" srcOrd="0" destOrd="0" presId="urn:microsoft.com/office/officeart/2005/8/layout/radial1"/>
    <dgm:cxn modelId="{877D02F0-689A-4E2A-8917-87343ADF9754}" type="presOf" srcId="{84F0C322-B262-4BC7-8170-2FCCCF26A943}" destId="{4E7103EC-AE21-4BF2-9145-3652AA025099}" srcOrd="0" destOrd="0" presId="urn:microsoft.com/office/officeart/2005/8/layout/radial1"/>
    <dgm:cxn modelId="{E0E12FF5-B99D-4BBF-BB66-7DE31935C5C8}" type="presOf" srcId="{A6D9314D-F81F-4C29-AC17-158322DCECED}" destId="{4B9B9BB2-E695-43C5-8F36-3256D3499BFE}" srcOrd="0" destOrd="0" presId="urn:microsoft.com/office/officeart/2005/8/layout/radial1"/>
    <dgm:cxn modelId="{028DDBFA-CEF5-4665-AC1F-7457DBA1BC5D}" type="presOf" srcId="{245686A7-23DE-4802-9AF1-2EA479D4D42A}" destId="{AAA67120-1C32-4238-B508-C5FD2D8C7ECD}" srcOrd="0" destOrd="0" presId="urn:microsoft.com/office/officeart/2005/8/layout/radial1"/>
    <dgm:cxn modelId="{DE70F8FD-0DB7-49B8-8FEA-2B2450CED027}" type="presOf" srcId="{5487CDD3-A935-4E3C-9AB1-643A740EC48F}" destId="{E95519C5-A52E-47D3-9AB1-760772D5DA89}" srcOrd="0" destOrd="0" presId="urn:microsoft.com/office/officeart/2005/8/layout/radial1"/>
    <dgm:cxn modelId="{B9B800DB-2A71-46FD-BEF0-A3DE6AE92567}" type="presParOf" srcId="{F38F4AB7-9E35-4DEF-937C-B6B79B2B5440}" destId="{4E7103EC-AE21-4BF2-9145-3652AA025099}" srcOrd="0" destOrd="0" presId="urn:microsoft.com/office/officeart/2005/8/layout/radial1"/>
    <dgm:cxn modelId="{55055B15-9737-4F64-B6F3-39AAD5CFA7D7}" type="presParOf" srcId="{F38F4AB7-9E35-4DEF-937C-B6B79B2B5440}" destId="{FC4651A9-B5EF-4679-85F2-14673A0E6405}" srcOrd="1" destOrd="0" presId="urn:microsoft.com/office/officeart/2005/8/layout/radial1"/>
    <dgm:cxn modelId="{AFEC08BE-6CE6-48CE-B5A5-60FA0D2045FF}" type="presParOf" srcId="{FC4651A9-B5EF-4679-85F2-14673A0E6405}" destId="{5C383187-D980-4ACA-8C61-FCC42FC058ED}" srcOrd="0" destOrd="0" presId="urn:microsoft.com/office/officeart/2005/8/layout/radial1"/>
    <dgm:cxn modelId="{C35320B2-DDD4-477E-B479-525AD28A0533}" type="presParOf" srcId="{F38F4AB7-9E35-4DEF-937C-B6B79B2B5440}" destId="{AAA67120-1C32-4238-B508-C5FD2D8C7ECD}" srcOrd="2" destOrd="0" presId="urn:microsoft.com/office/officeart/2005/8/layout/radial1"/>
    <dgm:cxn modelId="{6A7728FD-57E8-4872-8B90-220878C479CC}" type="presParOf" srcId="{F38F4AB7-9E35-4DEF-937C-B6B79B2B5440}" destId="{F49D93C0-09F8-4A37-B7AA-908CEE7650B2}" srcOrd="3" destOrd="0" presId="urn:microsoft.com/office/officeart/2005/8/layout/radial1"/>
    <dgm:cxn modelId="{8918437B-9B6B-453F-B0F8-B890A1F2BF24}" type="presParOf" srcId="{F49D93C0-09F8-4A37-B7AA-908CEE7650B2}" destId="{D6721CE4-2F68-4D9E-80F4-12CB9A72F702}" srcOrd="0" destOrd="0" presId="urn:microsoft.com/office/officeart/2005/8/layout/radial1"/>
    <dgm:cxn modelId="{6B961A77-EDCA-4F53-B005-01782C3D6DE4}" type="presParOf" srcId="{F38F4AB7-9E35-4DEF-937C-B6B79B2B5440}" destId="{43163121-41BB-4B3F-AD1E-FB699DD9CA72}" srcOrd="4" destOrd="0" presId="urn:microsoft.com/office/officeart/2005/8/layout/radial1"/>
    <dgm:cxn modelId="{288DB607-9544-4E4D-8780-5C96B5EE13E2}" type="presParOf" srcId="{F38F4AB7-9E35-4DEF-937C-B6B79B2B5440}" destId="{E4CD112C-2658-440F-AD43-C151E8E6AA27}" srcOrd="5" destOrd="0" presId="urn:microsoft.com/office/officeart/2005/8/layout/radial1"/>
    <dgm:cxn modelId="{57906614-F918-4A9D-881D-8ADA50AE7A51}" type="presParOf" srcId="{E4CD112C-2658-440F-AD43-C151E8E6AA27}" destId="{29D3EC66-E360-4090-B993-8F959E8CF4F9}" srcOrd="0" destOrd="0" presId="urn:microsoft.com/office/officeart/2005/8/layout/radial1"/>
    <dgm:cxn modelId="{667291B5-CE79-47CB-BE63-64AD52F2519C}" type="presParOf" srcId="{F38F4AB7-9E35-4DEF-937C-B6B79B2B5440}" destId="{5471EB8E-111D-400B-858A-F9D3F3D217A4}" srcOrd="6" destOrd="0" presId="urn:microsoft.com/office/officeart/2005/8/layout/radial1"/>
    <dgm:cxn modelId="{E96F31D6-0CF9-4F83-982C-0C352B2F99D9}" type="presParOf" srcId="{F38F4AB7-9E35-4DEF-937C-B6B79B2B5440}" destId="{C9E6C19B-6749-453F-9750-EDAAA02F5390}" srcOrd="7" destOrd="0" presId="urn:microsoft.com/office/officeart/2005/8/layout/radial1"/>
    <dgm:cxn modelId="{AC245D39-9802-45C5-A087-74F038DDEB8E}" type="presParOf" srcId="{C9E6C19B-6749-453F-9750-EDAAA02F5390}" destId="{4CC1E7B4-4D11-4514-8CE7-88B00656C776}" srcOrd="0" destOrd="0" presId="urn:microsoft.com/office/officeart/2005/8/layout/radial1"/>
    <dgm:cxn modelId="{1D56E02F-CD81-4609-8301-6C98D3727746}" type="presParOf" srcId="{F38F4AB7-9E35-4DEF-937C-B6B79B2B5440}" destId="{E95519C5-A52E-47D3-9AB1-760772D5DA89}" srcOrd="8" destOrd="0" presId="urn:microsoft.com/office/officeart/2005/8/layout/radial1"/>
    <dgm:cxn modelId="{16573D29-BFB7-4D33-A882-A07358D5B483}" type="presParOf" srcId="{F38F4AB7-9E35-4DEF-937C-B6B79B2B5440}" destId="{121CFF34-C282-44B6-9C0B-733A9FE374C5}" srcOrd="9" destOrd="0" presId="urn:microsoft.com/office/officeart/2005/8/layout/radial1"/>
    <dgm:cxn modelId="{65A302FC-3F75-4032-B773-F5538339F8D6}" type="presParOf" srcId="{121CFF34-C282-44B6-9C0B-733A9FE374C5}" destId="{39880C9B-987F-4BDC-A615-80050B375D45}" srcOrd="0" destOrd="0" presId="urn:microsoft.com/office/officeart/2005/8/layout/radial1"/>
    <dgm:cxn modelId="{66D6ACE8-D7CD-4E2F-9702-962091DC6004}" type="presParOf" srcId="{F38F4AB7-9E35-4DEF-937C-B6B79B2B5440}" destId="{B1F8F78A-AE17-416C-B21D-053082BC0889}" srcOrd="10" destOrd="0" presId="urn:microsoft.com/office/officeart/2005/8/layout/radial1"/>
    <dgm:cxn modelId="{2619415B-3B86-40C0-B41F-6D224592A86C}" type="presParOf" srcId="{F38F4AB7-9E35-4DEF-937C-B6B79B2B5440}" destId="{4B9B9BB2-E695-43C5-8F36-3256D3499BFE}" srcOrd="11" destOrd="0" presId="urn:microsoft.com/office/officeart/2005/8/layout/radial1"/>
    <dgm:cxn modelId="{7368C2BA-BE18-4DF0-BE93-0B1079F3691D}" type="presParOf" srcId="{4B9B9BB2-E695-43C5-8F36-3256D3499BFE}" destId="{9469F37B-9281-405D-ADBA-857CE40F2644}" srcOrd="0" destOrd="0" presId="urn:microsoft.com/office/officeart/2005/8/layout/radial1"/>
    <dgm:cxn modelId="{C8BB6CD5-93A9-47DA-879E-6887AADA99F6}" type="presParOf" srcId="{F38F4AB7-9E35-4DEF-937C-B6B79B2B5440}" destId="{C53F61AF-D84E-46AB-8DEE-4D7A5E32707D}"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7103EC-AE21-4BF2-9145-3652AA025099}">
      <dsp:nvSpPr>
        <dsp:cNvPr id="0" name=""/>
        <dsp:cNvSpPr/>
      </dsp:nvSpPr>
      <dsp:spPr>
        <a:xfrm>
          <a:off x="2967037" y="1997852"/>
          <a:ext cx="1516629" cy="1516629"/>
        </a:xfrm>
        <a:prstGeom prst="ellipse">
          <a:avLst/>
        </a:prstGeom>
        <a:solidFill>
          <a:srgbClr val="FFFF00"/>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9845" tIns="29845" rIns="29845" bIns="29845" numCol="1" spcCol="1270" anchor="ctr" anchorCtr="0">
          <a:noAutofit/>
        </a:bodyPr>
        <a:lstStyle/>
        <a:p>
          <a:pPr marL="0" lvl="0" indent="0" algn="ctr" defTabSz="2089150">
            <a:lnSpc>
              <a:spcPct val="90000"/>
            </a:lnSpc>
            <a:spcBef>
              <a:spcPct val="0"/>
            </a:spcBef>
            <a:spcAft>
              <a:spcPct val="35000"/>
            </a:spcAft>
            <a:buNone/>
          </a:pPr>
          <a:r>
            <a:rPr lang="sv-SE" sz="4700" kern="1200">
              <a:solidFill>
                <a:sysClr val="windowText" lastClr="000000"/>
              </a:solidFill>
            </a:rPr>
            <a:t>IBIC</a:t>
          </a:r>
        </a:p>
      </dsp:txBody>
      <dsp:txXfrm>
        <a:off x="3189142" y="2219957"/>
        <a:ext cx="1072419" cy="1072419"/>
      </dsp:txXfrm>
    </dsp:sp>
    <dsp:sp modelId="{FC4651A9-B5EF-4679-85F2-14673A0E6405}">
      <dsp:nvSpPr>
        <dsp:cNvPr id="0" name=""/>
        <dsp:cNvSpPr/>
      </dsp:nvSpPr>
      <dsp:spPr>
        <a:xfrm rot="5379498">
          <a:off x="3692136" y="2008396"/>
          <a:ext cx="57731" cy="36669"/>
        </a:xfrm>
        <a:custGeom>
          <a:avLst/>
          <a:gdLst/>
          <a:ahLst/>
          <a:cxnLst/>
          <a:rect l="0" t="0" r="0" b="0"/>
          <a:pathLst>
            <a:path>
              <a:moveTo>
                <a:pt x="0" y="18334"/>
              </a:moveTo>
              <a:lnTo>
                <a:pt x="57731" y="18334"/>
              </a:lnTo>
            </a:path>
          </a:pathLst>
        </a:custGeom>
        <a:noFill/>
        <a:ln w="26425"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sv-SE" sz="500" kern="1200"/>
        </a:p>
      </dsp:txBody>
      <dsp:txXfrm>
        <a:off x="3719558" y="2025288"/>
        <a:ext cx="2886" cy="2886"/>
      </dsp:txXfrm>
    </dsp:sp>
    <dsp:sp modelId="{AAA67120-1C32-4238-B508-C5FD2D8C7ECD}">
      <dsp:nvSpPr>
        <dsp:cNvPr id="0" name=""/>
        <dsp:cNvSpPr/>
      </dsp:nvSpPr>
      <dsp:spPr>
        <a:xfrm>
          <a:off x="2907283" y="415695"/>
          <a:ext cx="1618001" cy="1639916"/>
        </a:xfrm>
        <a:prstGeom prst="ellipse">
          <a:avLst/>
        </a:prstGeom>
        <a:solidFill>
          <a:srgbClr val="FF0000"/>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sv-SE" sz="1000" b="1" kern="1200">
              <a:solidFill>
                <a:sysClr val="windowText" lastClr="000000"/>
              </a:solidFill>
            </a:rPr>
            <a:t>BEDÖMT FUNKTIONS-TILLSTÅND</a:t>
          </a:r>
        </a:p>
      </dsp:txBody>
      <dsp:txXfrm>
        <a:off x="3144234" y="655855"/>
        <a:ext cx="1144099" cy="1159596"/>
      </dsp:txXfrm>
    </dsp:sp>
    <dsp:sp modelId="{F49D93C0-09F8-4A37-B7AA-908CEE7650B2}">
      <dsp:nvSpPr>
        <dsp:cNvPr id="0" name=""/>
        <dsp:cNvSpPr/>
      </dsp:nvSpPr>
      <dsp:spPr>
        <a:xfrm rot="8995608">
          <a:off x="4347979" y="2366865"/>
          <a:ext cx="36033" cy="36669"/>
        </a:xfrm>
        <a:custGeom>
          <a:avLst/>
          <a:gdLst/>
          <a:ahLst/>
          <a:cxnLst/>
          <a:rect l="0" t="0" r="0" b="0"/>
          <a:pathLst>
            <a:path>
              <a:moveTo>
                <a:pt x="0" y="18334"/>
              </a:moveTo>
              <a:lnTo>
                <a:pt x="36033" y="18334"/>
              </a:lnTo>
            </a:path>
          </a:pathLst>
        </a:custGeom>
        <a:noFill/>
        <a:ln w="26425"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sv-SE" sz="500" kern="1200"/>
        </a:p>
      </dsp:txBody>
      <dsp:txXfrm rot="10800000">
        <a:off x="4365095" y="2384299"/>
        <a:ext cx="1801" cy="1801"/>
      </dsp:txXfrm>
    </dsp:sp>
    <dsp:sp modelId="{43163121-41BB-4B3F-AD1E-FB699DD9CA72}">
      <dsp:nvSpPr>
        <dsp:cNvPr id="0" name=""/>
        <dsp:cNvSpPr/>
      </dsp:nvSpPr>
      <dsp:spPr>
        <a:xfrm>
          <a:off x="4235642" y="1189053"/>
          <a:ext cx="1636686" cy="1595524"/>
        </a:xfrm>
        <a:prstGeom prst="ellipse">
          <a:avLst/>
        </a:prstGeom>
        <a:solidFill>
          <a:srgbClr val="66FF66"/>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sv-SE" sz="1000" b="1" kern="1200">
              <a:solidFill>
                <a:sysClr val="windowText" lastClr="000000"/>
              </a:solidFill>
            </a:rPr>
            <a:t>AVSETT FUNKTIONS-TILLSTÅND</a:t>
          </a:r>
        </a:p>
        <a:p>
          <a:pPr marL="0" lvl="0" indent="0" algn="ctr" defTabSz="444500">
            <a:lnSpc>
              <a:spcPct val="90000"/>
            </a:lnSpc>
            <a:spcBef>
              <a:spcPct val="0"/>
            </a:spcBef>
            <a:spcAft>
              <a:spcPct val="35000"/>
            </a:spcAft>
            <a:buNone/>
          </a:pPr>
          <a:r>
            <a:rPr lang="sv-SE" sz="1000" b="1" kern="1200">
              <a:solidFill>
                <a:sysClr val="windowText" lastClr="000000"/>
              </a:solidFill>
            </a:rPr>
            <a:t>MÅL</a:t>
          </a:r>
        </a:p>
      </dsp:txBody>
      <dsp:txXfrm>
        <a:off x="4475329" y="1422712"/>
        <a:ext cx="1157312" cy="1128206"/>
      </dsp:txXfrm>
    </dsp:sp>
    <dsp:sp modelId="{E4CD112C-2658-440F-AD43-C151E8E6AA27}">
      <dsp:nvSpPr>
        <dsp:cNvPr id="0" name=""/>
        <dsp:cNvSpPr/>
      </dsp:nvSpPr>
      <dsp:spPr>
        <a:xfrm rot="12604392">
          <a:off x="4357228" y="3111285"/>
          <a:ext cx="26116" cy="36669"/>
        </a:xfrm>
        <a:custGeom>
          <a:avLst/>
          <a:gdLst/>
          <a:ahLst/>
          <a:cxnLst/>
          <a:rect l="0" t="0" r="0" b="0"/>
          <a:pathLst>
            <a:path>
              <a:moveTo>
                <a:pt x="0" y="18334"/>
              </a:moveTo>
              <a:lnTo>
                <a:pt x="26116" y="18334"/>
              </a:lnTo>
            </a:path>
          </a:pathLst>
        </a:custGeom>
        <a:noFill/>
        <a:ln w="26425"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sv-SE" sz="500" kern="1200"/>
        </a:p>
      </dsp:txBody>
      <dsp:txXfrm rot="10800000">
        <a:off x="4369633" y="3128967"/>
        <a:ext cx="1305" cy="1305"/>
      </dsp:txXfrm>
    </dsp:sp>
    <dsp:sp modelId="{5471EB8E-111D-400B-858A-F9D3F3D217A4}">
      <dsp:nvSpPr>
        <dsp:cNvPr id="0" name=""/>
        <dsp:cNvSpPr/>
      </dsp:nvSpPr>
      <dsp:spPr>
        <a:xfrm>
          <a:off x="4254787" y="2710412"/>
          <a:ext cx="1598360" cy="1630194"/>
        </a:xfrm>
        <a:prstGeom prst="ellipse">
          <a:avLst/>
        </a:prstGeom>
        <a:solidFill>
          <a:srgbClr val="FF66CC"/>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sv-SE" sz="1000" b="1" kern="1200">
              <a:solidFill>
                <a:sysClr val="windowText" lastClr="000000"/>
              </a:solidFill>
            </a:rPr>
            <a:t>STÖDJANDE-TRÄNANDE</a:t>
          </a:r>
        </a:p>
        <a:p>
          <a:pPr marL="0" lvl="0" indent="0" algn="ctr" defTabSz="444500">
            <a:lnSpc>
              <a:spcPct val="90000"/>
            </a:lnSpc>
            <a:spcBef>
              <a:spcPct val="0"/>
            </a:spcBef>
            <a:spcAft>
              <a:spcPct val="35000"/>
            </a:spcAft>
            <a:buNone/>
          </a:pPr>
          <a:r>
            <a:rPr lang="sv-SE" sz="1000" b="1" kern="1200">
              <a:solidFill>
                <a:sysClr val="windowText" lastClr="000000"/>
              </a:solidFill>
            </a:rPr>
            <a:t>KOMPENSERANDE</a:t>
          </a:r>
        </a:p>
      </dsp:txBody>
      <dsp:txXfrm>
        <a:off x="4488861" y="2949148"/>
        <a:ext cx="1130212" cy="1152722"/>
      </dsp:txXfrm>
    </dsp:sp>
    <dsp:sp modelId="{C9E6C19B-6749-453F-9750-EDAAA02F5390}">
      <dsp:nvSpPr>
        <dsp:cNvPr id="0" name=""/>
        <dsp:cNvSpPr/>
      </dsp:nvSpPr>
      <dsp:spPr>
        <a:xfrm rot="16179624">
          <a:off x="3708035" y="3474452"/>
          <a:ext cx="43365" cy="36669"/>
        </a:xfrm>
        <a:custGeom>
          <a:avLst/>
          <a:gdLst/>
          <a:ahLst/>
          <a:cxnLst/>
          <a:rect l="0" t="0" r="0" b="0"/>
          <a:pathLst>
            <a:path>
              <a:moveTo>
                <a:pt x="0" y="18334"/>
              </a:moveTo>
              <a:lnTo>
                <a:pt x="43365" y="18334"/>
              </a:lnTo>
            </a:path>
          </a:pathLst>
        </a:custGeom>
        <a:noFill/>
        <a:ln w="26425"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sv-SE" sz="500" kern="1200"/>
        </a:p>
      </dsp:txBody>
      <dsp:txXfrm rot="10800000">
        <a:off x="3728634" y="3491702"/>
        <a:ext cx="2168" cy="2168"/>
      </dsp:txXfrm>
    </dsp:sp>
    <dsp:sp modelId="{E95519C5-A52E-47D3-9AB1-760772D5DA89}">
      <dsp:nvSpPr>
        <dsp:cNvPr id="0" name=""/>
        <dsp:cNvSpPr/>
      </dsp:nvSpPr>
      <dsp:spPr>
        <a:xfrm>
          <a:off x="2918145" y="3471090"/>
          <a:ext cx="1632545" cy="1629345"/>
        </a:xfrm>
        <a:prstGeom prst="ellipse">
          <a:avLst/>
        </a:prstGeom>
        <a:solidFill>
          <a:srgbClr val="6699FF"/>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sv-SE" sz="1000" b="1" kern="1200">
              <a:solidFill>
                <a:sysClr val="windowText" lastClr="000000"/>
              </a:solidFill>
            </a:rPr>
            <a:t>RELATERADE FAKTORER</a:t>
          </a:r>
        </a:p>
      </dsp:txBody>
      <dsp:txXfrm>
        <a:off x="3157226" y="3709702"/>
        <a:ext cx="1154383" cy="1152121"/>
      </dsp:txXfrm>
    </dsp:sp>
    <dsp:sp modelId="{121CFF34-C282-44B6-9C0B-733A9FE374C5}">
      <dsp:nvSpPr>
        <dsp:cNvPr id="0" name=""/>
        <dsp:cNvSpPr/>
      </dsp:nvSpPr>
      <dsp:spPr>
        <a:xfrm rot="19750320">
          <a:off x="3071089" y="3115231"/>
          <a:ext cx="43747" cy="36669"/>
        </a:xfrm>
        <a:custGeom>
          <a:avLst/>
          <a:gdLst/>
          <a:ahLst/>
          <a:cxnLst/>
          <a:rect l="0" t="0" r="0" b="0"/>
          <a:pathLst>
            <a:path>
              <a:moveTo>
                <a:pt x="0" y="18334"/>
              </a:moveTo>
              <a:lnTo>
                <a:pt x="43747" y="18334"/>
              </a:lnTo>
            </a:path>
          </a:pathLst>
        </a:custGeom>
        <a:noFill/>
        <a:ln w="26425"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sv-SE" sz="500" kern="1200"/>
        </a:p>
      </dsp:txBody>
      <dsp:txXfrm>
        <a:off x="3091869" y="3132472"/>
        <a:ext cx="2187" cy="2187"/>
      </dsp:txXfrm>
    </dsp:sp>
    <dsp:sp modelId="{B1F8F78A-AE17-416C-B21D-053082BC0889}">
      <dsp:nvSpPr>
        <dsp:cNvPr id="0" name=""/>
        <dsp:cNvSpPr/>
      </dsp:nvSpPr>
      <dsp:spPr>
        <a:xfrm>
          <a:off x="1581512" y="2727703"/>
          <a:ext cx="1648606" cy="1631878"/>
        </a:xfrm>
        <a:prstGeom prst="ellipse">
          <a:avLst/>
        </a:prstGeom>
        <a:solidFill>
          <a:srgbClr val="FFCCFF"/>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sv-SE" sz="1000" b="1" kern="1200">
              <a:solidFill>
                <a:sysClr val="windowText" lastClr="000000"/>
              </a:solidFill>
            </a:rPr>
            <a:t>LIVSOMRÅDEN ICF</a:t>
          </a:r>
        </a:p>
      </dsp:txBody>
      <dsp:txXfrm>
        <a:off x="1822945" y="2966686"/>
        <a:ext cx="1165740" cy="1153912"/>
      </dsp:txXfrm>
    </dsp:sp>
    <dsp:sp modelId="{4B9B9BB2-E695-43C5-8F36-3256D3499BFE}">
      <dsp:nvSpPr>
        <dsp:cNvPr id="0" name=""/>
        <dsp:cNvSpPr/>
      </dsp:nvSpPr>
      <dsp:spPr>
        <a:xfrm rot="1769022">
          <a:off x="3063858" y="2369868"/>
          <a:ext cx="21373" cy="36669"/>
        </a:xfrm>
        <a:custGeom>
          <a:avLst/>
          <a:gdLst/>
          <a:ahLst/>
          <a:cxnLst/>
          <a:rect l="0" t="0" r="0" b="0"/>
          <a:pathLst>
            <a:path>
              <a:moveTo>
                <a:pt x="0" y="18334"/>
              </a:moveTo>
              <a:lnTo>
                <a:pt x="21373" y="18334"/>
              </a:lnTo>
            </a:path>
          </a:pathLst>
        </a:custGeom>
        <a:noFill/>
        <a:ln w="26425"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sv-SE" sz="500" kern="1200"/>
        </a:p>
      </dsp:txBody>
      <dsp:txXfrm>
        <a:off x="3074010" y="2387668"/>
        <a:ext cx="1068" cy="1068"/>
      </dsp:txXfrm>
    </dsp:sp>
    <dsp:sp modelId="{C53F61AF-D84E-46AB-8DEE-4D7A5E32707D}">
      <dsp:nvSpPr>
        <dsp:cNvPr id="0" name=""/>
        <dsp:cNvSpPr/>
      </dsp:nvSpPr>
      <dsp:spPr>
        <a:xfrm>
          <a:off x="1609467" y="1208993"/>
          <a:ext cx="1574519" cy="1591945"/>
        </a:xfrm>
        <a:prstGeom prst="ellipse">
          <a:avLst/>
        </a:prstGeom>
        <a:solidFill>
          <a:srgbClr val="9900CC"/>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sv-SE" sz="1000" kern="1200" dirty="0">
            <a:solidFill>
              <a:sysClr val="windowText" lastClr="000000"/>
            </a:solidFill>
          </a:endParaRPr>
        </a:p>
        <a:p>
          <a:pPr marL="0" lvl="0" indent="0" algn="ctr" defTabSz="444500">
            <a:lnSpc>
              <a:spcPct val="90000"/>
            </a:lnSpc>
            <a:spcBef>
              <a:spcPct val="0"/>
            </a:spcBef>
            <a:spcAft>
              <a:spcPct val="35000"/>
            </a:spcAft>
            <a:buNone/>
          </a:pPr>
          <a:r>
            <a:rPr lang="sv-SE" sz="1000" kern="1200" dirty="0">
              <a:solidFill>
                <a:sysClr val="windowText" lastClr="000000"/>
              </a:solidFill>
            </a:rPr>
            <a:t>DOKUMENTATION</a:t>
          </a:r>
        </a:p>
        <a:p>
          <a:pPr marL="0" lvl="0" indent="0" algn="ctr" defTabSz="444500">
            <a:lnSpc>
              <a:spcPct val="90000"/>
            </a:lnSpc>
            <a:spcBef>
              <a:spcPct val="0"/>
            </a:spcBef>
            <a:spcAft>
              <a:spcPct val="35000"/>
            </a:spcAft>
            <a:buNone/>
          </a:pPr>
          <a:r>
            <a:rPr lang="sv-SE" sz="1000" kern="1200" dirty="0">
              <a:solidFill>
                <a:sysClr val="windowText" lastClr="000000"/>
              </a:solidFill>
            </a:rPr>
            <a:t>Genomförandeplan</a:t>
          </a:r>
        </a:p>
      </dsp:txBody>
      <dsp:txXfrm>
        <a:off x="1840050" y="1442128"/>
        <a:ext cx="1113353" cy="1125675"/>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7E16AC8-83DE-B14E-AFC5-8ED3ECCC8D65}" type="datetime1">
              <a:rPr lang="sv-SE" smtClean="0"/>
              <a:t>2019-05-29</a:t>
            </a:fld>
            <a:endParaRPr lang="sv-SE"/>
          </a:p>
        </p:txBody>
      </p:sp>
      <p:sp>
        <p:nvSpPr>
          <p:cNvPr id="4" name="Platshållare för sidfo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sv-SE"/>
              <a:t>Namn Efternamn</a:t>
            </a:r>
          </a:p>
        </p:txBody>
      </p:sp>
      <p:sp>
        <p:nvSpPr>
          <p:cNvPr id="5" name="Platshållare för bild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74BBCA8-8647-F345-8ED0-43EEB3A56CC7}" type="slidenum">
              <a:rPr lang="sv-SE" smtClean="0"/>
              <a:t>‹#›</a:t>
            </a:fld>
            <a:endParaRPr lang="sv-SE"/>
          </a:p>
        </p:txBody>
      </p:sp>
    </p:spTree>
    <p:extLst>
      <p:ext uri="{BB962C8B-B14F-4D97-AF65-F5344CB8AC3E}">
        <p14:creationId xmlns:p14="http://schemas.microsoft.com/office/powerpoint/2010/main" val="3812100462"/>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92FA6B-4875-2641-B443-5A01A0E0C408}" type="datetime1">
              <a:rPr lang="sv-SE" smtClean="0"/>
              <a:t>2019-05-29</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sv-SE"/>
              <a:t>Namn Efternamn</a:t>
            </a:r>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D3E539-8704-4C4C-AB93-F075206605FF}" type="slidenum">
              <a:rPr lang="sv-SE" smtClean="0"/>
              <a:t>‹#›</a:t>
            </a:fld>
            <a:endParaRPr lang="sv-SE"/>
          </a:p>
        </p:txBody>
      </p:sp>
    </p:spTree>
    <p:extLst>
      <p:ext uri="{BB962C8B-B14F-4D97-AF65-F5344CB8AC3E}">
        <p14:creationId xmlns:p14="http://schemas.microsoft.com/office/powerpoint/2010/main" val="204768115"/>
      </p:ext>
    </p:extLst>
  </p:cSld>
  <p:clrMap bg1="lt1" tx1="dk1" bg2="lt2" tx2="dk2" accent1="accent1" accent2="accent2" accent3="accent3" accent4="accent4" accent5="accent5" accent6="accent6" hlink="hlink" folHlink="folHlink"/>
  <p:hf hd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Bakgrund:</a:t>
            </a:r>
            <a:r>
              <a:rPr lang="sv-SE" sz="1200" b="1" kern="1200" baseline="0" dirty="0">
                <a:solidFill>
                  <a:schemeClr val="tx1"/>
                </a:solidFill>
                <a:effectLst/>
                <a:latin typeface="+mn-lt"/>
                <a:ea typeface="+mn-ea"/>
                <a:cs typeface="+mn-cs"/>
              </a:rPr>
              <a:t> </a:t>
            </a:r>
            <a:r>
              <a:rPr lang="sv-SE" sz="1200" dirty="0">
                <a:latin typeface="+mn-lt"/>
              </a:rPr>
              <a:t>2008</a:t>
            </a:r>
            <a:r>
              <a:rPr lang="sv-SE" sz="1200" baseline="0" dirty="0">
                <a:latin typeface="+mn-lt"/>
              </a:rPr>
              <a:t> fick Socialstyrelsen ett regeringsuppdrag att undersöka hur äldreomsorgen såg ut </a:t>
            </a:r>
            <a:r>
              <a:rPr lang="sv-SE" sz="1200" b="0" kern="1200" dirty="0">
                <a:solidFill>
                  <a:schemeClr val="tx1"/>
                </a:solidFill>
                <a:effectLst/>
                <a:latin typeface="+mn-lt"/>
                <a:ea typeface="+mn-ea"/>
                <a:cs typeface="+mn-cs"/>
              </a:rPr>
              <a:t>och vilka behov de äldre har. Resultatet visade att det fanns kunskaper om vilka insatser de äldre fick men inte vilken de egentliga behoven var och att dokumentationen</a:t>
            </a:r>
            <a:r>
              <a:rPr lang="sv-SE" sz="1200" b="0" kern="1200" baseline="0" dirty="0">
                <a:solidFill>
                  <a:schemeClr val="tx1"/>
                </a:solidFill>
                <a:effectLst/>
                <a:latin typeface="+mn-lt"/>
                <a:ea typeface="+mn-ea"/>
                <a:cs typeface="+mn-cs"/>
              </a:rPr>
              <a:t> skilde sig mycket i landet</a:t>
            </a:r>
            <a:r>
              <a:rPr lang="sv-SE" sz="1200" b="0" kern="1200" dirty="0">
                <a:solidFill>
                  <a:schemeClr val="tx1"/>
                </a:solidFill>
                <a:effectLst/>
                <a:latin typeface="+mn-lt"/>
                <a:ea typeface="+mn-ea"/>
                <a:cs typeface="+mn-cs"/>
              </a:rPr>
              <a:t>.  Stödet till äldre personer ska ges utifrån individuella behov och förutsättningar och inte utgå från utbudet av insatser,</a:t>
            </a:r>
            <a:r>
              <a:rPr lang="sv-SE" sz="1200" b="0" kern="1200" baseline="0" dirty="0">
                <a:solidFill>
                  <a:schemeClr val="tx1"/>
                </a:solidFill>
                <a:effectLst/>
                <a:latin typeface="+mn-lt"/>
                <a:ea typeface="+mn-ea"/>
                <a:cs typeface="+mn-cs"/>
              </a:rPr>
              <a:t> b</a:t>
            </a:r>
            <a:r>
              <a:rPr lang="sv-SE" sz="1200" b="0" kern="1200" dirty="0">
                <a:solidFill>
                  <a:schemeClr val="tx1"/>
                </a:solidFill>
                <a:effectLst/>
                <a:latin typeface="+mn-lt"/>
                <a:ea typeface="+mn-ea"/>
                <a:cs typeface="+mn-cs"/>
              </a:rPr>
              <a:t>ehovet ska styra.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200" b="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0" kern="1200" dirty="0">
                <a:solidFill>
                  <a:schemeClr val="tx1"/>
                </a:solidFill>
                <a:effectLst/>
                <a:latin typeface="+mn-lt"/>
                <a:ea typeface="+mn-ea"/>
                <a:cs typeface="+mn-cs"/>
              </a:rPr>
              <a:t>Det här var utgångspunkten till att Socialstyrelsen 2013 introducerade den nationella modellen Äldres behov i centrum.</a:t>
            </a:r>
            <a:r>
              <a:rPr lang="sv-SE" sz="1200" b="0" baseline="0" dirty="0">
                <a:latin typeface="+mn-lt"/>
              </a:rPr>
              <a:t> 2016 ändrades ÄBIC till IBIC – individens behov i centrum och anpassades för att omfatta alla vuxna oavsett funktionsnedsättning. </a:t>
            </a:r>
            <a:r>
              <a:rPr lang="sv-SE" sz="1200" b="0" kern="1200" dirty="0">
                <a:solidFill>
                  <a:schemeClr val="tx1"/>
                </a:solidFill>
                <a:effectLst/>
                <a:latin typeface="+mn-lt"/>
                <a:ea typeface="+mn-ea"/>
                <a:cs typeface="+mn-cs"/>
              </a:rPr>
              <a:t>Den nationella värdegrunden för äldre som finns i Socialtjänstlagen belyser vikten av individens inflytande, delaktighet och vikten av att få ett gott bemötande för att få en meningsfull vardag och det ligger till grund för Ä/IBIC. ÄBIC är ett stöd i att arbeta enligt </a:t>
            </a:r>
            <a:r>
              <a:rPr lang="sv-SE" sz="1200" b="0" kern="1200" dirty="0" err="1">
                <a:solidFill>
                  <a:schemeClr val="tx1"/>
                </a:solidFill>
                <a:effectLst/>
                <a:latin typeface="+mn-lt"/>
                <a:ea typeface="+mn-ea"/>
                <a:cs typeface="+mn-cs"/>
              </a:rPr>
              <a:t>SoL</a:t>
            </a:r>
            <a:r>
              <a:rPr lang="sv-SE" sz="1200" b="0" kern="1200" dirty="0">
                <a:solidFill>
                  <a:schemeClr val="tx1"/>
                </a:solidFill>
                <a:effectLst/>
                <a:latin typeface="+mn-lt"/>
                <a:ea typeface="+mn-ea"/>
                <a:cs typeface="+mn-cs"/>
              </a:rPr>
              <a:t> och värdegrunden för äldreomsorgen.</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200" b="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0" kern="1200" dirty="0">
                <a:solidFill>
                  <a:schemeClr val="tx1"/>
                </a:solidFill>
                <a:effectLst/>
                <a:latin typeface="+mn-lt"/>
                <a:ea typeface="+mn-ea"/>
                <a:cs typeface="+mn-cs"/>
              </a:rPr>
              <a:t>Är</a:t>
            </a:r>
            <a:r>
              <a:rPr lang="sv-SE" sz="1200" b="0" kern="1200" baseline="0" dirty="0">
                <a:solidFill>
                  <a:schemeClr val="tx1"/>
                </a:solidFill>
                <a:effectLst/>
                <a:latin typeface="+mn-lt"/>
                <a:ea typeface="+mn-ea"/>
                <a:cs typeface="+mn-cs"/>
              </a:rPr>
              <a:t> införandet av IBIC b</a:t>
            </a:r>
            <a:r>
              <a:rPr lang="sv-SE" sz="1200" b="0" kern="1200" dirty="0">
                <a:solidFill>
                  <a:schemeClr val="tx1"/>
                </a:solidFill>
                <a:effectLst/>
                <a:latin typeface="+mn-lt"/>
                <a:ea typeface="+mn-ea"/>
                <a:cs typeface="+mn-cs"/>
              </a:rPr>
              <a:t>eslutat</a:t>
            </a:r>
            <a:r>
              <a:rPr lang="sv-SE" sz="1200" b="0" kern="1200" baseline="0" dirty="0">
                <a:solidFill>
                  <a:schemeClr val="tx1"/>
                </a:solidFill>
                <a:effectLst/>
                <a:latin typeface="+mn-lt"/>
                <a:ea typeface="+mn-ea"/>
                <a:cs typeface="+mn-cs"/>
              </a:rPr>
              <a:t> i kommunen? Informera om när och att beslutet är taget.</a:t>
            </a:r>
            <a:endParaRPr lang="sv-SE" sz="1200" b="0" kern="1200" dirty="0">
              <a:solidFill>
                <a:schemeClr val="tx1"/>
              </a:solidFill>
              <a:effectLst/>
              <a:latin typeface="+mn-lt"/>
              <a:ea typeface="+mn-ea"/>
              <a:cs typeface="+mn-cs"/>
            </a:endParaRPr>
          </a:p>
          <a:p>
            <a:pPr lvl="0"/>
            <a:endParaRPr lang="sv-SE" sz="1200" b="0" kern="1200" dirty="0">
              <a:solidFill>
                <a:schemeClr val="tx1"/>
              </a:solidFill>
              <a:effectLst/>
              <a:latin typeface="+mn-lt"/>
              <a:ea typeface="+mn-ea"/>
              <a:cs typeface="+mn-cs"/>
            </a:endParaRPr>
          </a:p>
          <a:p>
            <a:r>
              <a:rPr lang="sv-SE" sz="1200" b="0" baseline="0" dirty="0">
                <a:latin typeface="+mn-lt"/>
              </a:rPr>
              <a:t>Som stöd för att handlägga och utföra utifrån individuella behov har Socialstyrelsen även tagit fram en strukturerad modell för arbetet.</a:t>
            </a:r>
          </a:p>
          <a:p>
            <a:r>
              <a:rPr lang="sv-SE" sz="1200" b="0" baseline="0" dirty="0">
                <a:latin typeface="+mn-lt"/>
              </a:rPr>
              <a:t>IBIC kan bidra till att den enskilde få mer likvärdiga utredningar och mer rätt hjälp utifrån egna behov och </a:t>
            </a:r>
            <a:r>
              <a:rPr lang="sv-SE" sz="1200" baseline="0" dirty="0">
                <a:latin typeface="+mn-lt"/>
              </a:rPr>
              <a:t>förutsättningar. Det ger också en grund för att både på individuell, lokal och nationell nivå.</a:t>
            </a:r>
          </a:p>
          <a:p>
            <a:endParaRPr lang="sv-SE" sz="1200" dirty="0"/>
          </a:p>
          <a:p>
            <a:endParaRPr lang="sv-SE" dirty="0"/>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1</a:t>
            </a:fld>
            <a:endParaRPr lang="sv-SE"/>
          </a:p>
        </p:txBody>
      </p:sp>
    </p:spTree>
    <p:extLst>
      <p:ext uri="{BB962C8B-B14F-4D97-AF65-F5344CB8AC3E}">
        <p14:creationId xmlns:p14="http://schemas.microsoft.com/office/powerpoint/2010/main" val="2448483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100" b="0" u="none" kern="1200" dirty="0">
                <a:solidFill>
                  <a:schemeClr val="tx1"/>
                </a:solidFill>
                <a:effectLst/>
                <a:latin typeface="+mn-lt"/>
                <a:ea typeface="+mn-ea"/>
                <a:cs typeface="Arial" panose="020B0604020202020204" pitchFamily="34" charset="0"/>
              </a:rPr>
              <a:t>Syftet</a:t>
            </a:r>
            <a:r>
              <a:rPr lang="sv-SE" sz="1100" b="0" u="none" kern="1200" baseline="0" dirty="0">
                <a:solidFill>
                  <a:schemeClr val="tx1"/>
                </a:solidFill>
                <a:effectLst/>
                <a:latin typeface="+mn-lt"/>
                <a:ea typeface="+mn-ea"/>
                <a:cs typeface="Arial" panose="020B0604020202020204" pitchFamily="34" charset="0"/>
              </a:rPr>
              <a:t> med IBIC är att vara ett stöd för handläggaren och utföraren när de ska identifiera och beskriva individens behov, resurser, mål och resultat.  </a:t>
            </a:r>
          </a:p>
          <a:p>
            <a:pPr lvl="0"/>
            <a:endParaRPr lang="sv-SE" sz="1100" b="0" u="none" kern="1200" baseline="0" dirty="0">
              <a:solidFill>
                <a:schemeClr val="tx1"/>
              </a:solidFill>
              <a:effectLst/>
              <a:latin typeface="+mn-lt"/>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100" b="1" u="sng" kern="1200" dirty="0">
                <a:solidFill>
                  <a:schemeClr val="tx1"/>
                </a:solidFill>
                <a:effectLst/>
                <a:latin typeface="+mn-lt"/>
                <a:ea typeface="+mn-ea"/>
                <a:cs typeface="Arial" panose="020B0604020202020204" pitchFamily="34" charset="0"/>
              </a:rPr>
              <a:t>Behovsinriktat</a:t>
            </a:r>
            <a:r>
              <a:rPr lang="sv-SE" sz="1100" kern="1200" dirty="0">
                <a:solidFill>
                  <a:schemeClr val="tx1"/>
                </a:solidFill>
                <a:effectLst/>
                <a:latin typeface="+mn-lt"/>
                <a:ea typeface="+mn-ea"/>
                <a:cs typeface="Arial" panose="020B0604020202020204" pitchFamily="34" charset="0"/>
              </a:rPr>
              <a:t> – h</a:t>
            </a:r>
            <a:r>
              <a:rPr lang="sv-SE" sz="1100" b="0" kern="1200" dirty="0">
                <a:solidFill>
                  <a:schemeClr val="tx1"/>
                </a:solidFill>
                <a:effectLst/>
                <a:latin typeface="+mn-lt"/>
                <a:ea typeface="+mn-ea"/>
                <a:cs typeface="Arial" panose="020B0604020202020204" pitchFamily="34" charset="0"/>
              </a:rPr>
              <a:t>andläggning och utförande av beviljat stöd ska utgå från den enskildes behov av hjälp, det blir tydligare vad</a:t>
            </a:r>
            <a:r>
              <a:rPr lang="sv-SE" sz="1100" b="0" kern="1200" baseline="0" dirty="0">
                <a:solidFill>
                  <a:schemeClr val="tx1"/>
                </a:solidFill>
                <a:effectLst/>
                <a:latin typeface="+mn-lt"/>
                <a:ea typeface="+mn-ea"/>
                <a:cs typeface="Arial" panose="020B0604020202020204" pitchFamily="34" charset="0"/>
              </a:rPr>
              <a:t> personen behöver stöd och hjälp med och vad han/hon klarar själv</a:t>
            </a:r>
            <a:r>
              <a:rPr lang="sv-SE" sz="1100" b="0" kern="1200" dirty="0">
                <a:solidFill>
                  <a:schemeClr val="tx1"/>
                </a:solidFill>
                <a:effectLst/>
                <a:latin typeface="+mn-lt"/>
                <a:ea typeface="+mn-ea"/>
                <a:cs typeface="Arial" panose="020B0604020202020204" pitchFamily="34" charset="0"/>
              </a:rPr>
              <a:t>. </a:t>
            </a:r>
          </a:p>
          <a:p>
            <a:pPr lvl="0"/>
            <a:endParaRPr lang="sv-SE" sz="1100" b="0" kern="1200" dirty="0">
              <a:solidFill>
                <a:schemeClr val="tx1"/>
              </a:solidFill>
              <a:effectLst/>
              <a:latin typeface="+mn-lt"/>
              <a:ea typeface="+mn-ea"/>
              <a:cs typeface="Arial" panose="020B0604020202020204" pitchFamily="34" charset="0"/>
            </a:endParaRPr>
          </a:p>
          <a:p>
            <a:pPr lvl="0"/>
            <a:r>
              <a:rPr lang="sv-SE" sz="1100" b="0" kern="1200" dirty="0">
                <a:solidFill>
                  <a:schemeClr val="tx1"/>
                </a:solidFill>
                <a:effectLst/>
                <a:latin typeface="+mn-lt"/>
                <a:ea typeface="+mn-ea"/>
                <a:cs typeface="Arial" panose="020B0604020202020204" pitchFamily="34" charset="0"/>
              </a:rPr>
              <a:t>Personen får möjlighet att beskriva sina behov och vad som är svårt</a:t>
            </a:r>
            <a:r>
              <a:rPr lang="sv-SE" sz="1100" b="0" kern="1200" baseline="0" dirty="0">
                <a:solidFill>
                  <a:schemeClr val="tx1"/>
                </a:solidFill>
                <a:effectLst/>
                <a:latin typeface="+mn-lt"/>
                <a:ea typeface="+mn-ea"/>
                <a:cs typeface="Arial" panose="020B0604020202020204" pitchFamily="34" charset="0"/>
              </a:rPr>
              <a:t> att </a:t>
            </a:r>
            <a:r>
              <a:rPr lang="sv-SE" sz="1100" b="0" kern="1200" dirty="0">
                <a:solidFill>
                  <a:schemeClr val="tx1"/>
                </a:solidFill>
                <a:effectLst/>
                <a:latin typeface="+mn-lt"/>
                <a:ea typeface="+mn-ea"/>
                <a:cs typeface="Arial" panose="020B0604020202020204" pitchFamily="34" charset="0"/>
              </a:rPr>
              <a:t>utföra, hur mycket det begränsar det dagliga livet, vad han/hon klarar själv och</a:t>
            </a:r>
            <a:r>
              <a:rPr lang="sv-SE" sz="1100" b="0" kern="1200" baseline="0" dirty="0">
                <a:solidFill>
                  <a:schemeClr val="tx1"/>
                </a:solidFill>
                <a:effectLst/>
                <a:latin typeface="+mn-lt"/>
                <a:ea typeface="+mn-ea"/>
                <a:cs typeface="Arial" panose="020B0604020202020204" pitchFamily="34" charset="0"/>
              </a:rPr>
              <a:t> vilka förväntningar som finns på en eventuell insats, vad finns det för mål.</a:t>
            </a:r>
            <a:r>
              <a:rPr lang="sv-SE" sz="1100" b="0" kern="1200" dirty="0">
                <a:solidFill>
                  <a:schemeClr val="tx1"/>
                </a:solidFill>
                <a:effectLst/>
                <a:latin typeface="+mn-lt"/>
                <a:ea typeface="+mn-ea"/>
                <a:cs typeface="Arial" panose="020B0604020202020204" pitchFamily="34" charset="0"/>
              </a:rPr>
              <a:t> </a:t>
            </a:r>
          </a:p>
          <a:p>
            <a:pPr lvl="0"/>
            <a:r>
              <a:rPr lang="sv-SE" sz="1100" b="0" kern="1200" dirty="0">
                <a:solidFill>
                  <a:schemeClr val="tx1"/>
                </a:solidFill>
                <a:effectLst/>
                <a:latin typeface="+mn-lt"/>
                <a:ea typeface="+mn-ea"/>
                <a:cs typeface="Arial" panose="020B0604020202020204" pitchFamily="34" charset="0"/>
              </a:rPr>
              <a:t>Stöd och hjälp ges</a:t>
            </a:r>
            <a:r>
              <a:rPr lang="sv-SE" sz="1100" b="0" kern="1200" baseline="0" dirty="0">
                <a:solidFill>
                  <a:schemeClr val="tx1"/>
                </a:solidFill>
                <a:effectLst/>
                <a:latin typeface="+mn-lt"/>
                <a:ea typeface="+mn-ea"/>
                <a:cs typeface="Arial" panose="020B0604020202020204" pitchFamily="34" charset="0"/>
              </a:rPr>
              <a:t> </a:t>
            </a:r>
            <a:r>
              <a:rPr lang="sv-SE" sz="1100" b="0" kern="1200" dirty="0">
                <a:solidFill>
                  <a:schemeClr val="tx1"/>
                </a:solidFill>
                <a:effectLst/>
                <a:latin typeface="+mn-lt"/>
                <a:ea typeface="+mn-ea"/>
                <a:cs typeface="Arial" panose="020B0604020202020204" pitchFamily="34" charset="0"/>
              </a:rPr>
              <a:t>i de delar personen inte klarar av själv, varken mer eller mindre,</a:t>
            </a:r>
            <a:r>
              <a:rPr lang="sv-SE" sz="1100" b="0" kern="1200" baseline="0" dirty="0">
                <a:solidFill>
                  <a:schemeClr val="tx1"/>
                </a:solidFill>
                <a:effectLst/>
                <a:latin typeface="+mn-lt"/>
                <a:ea typeface="+mn-ea"/>
                <a:cs typeface="Arial" panose="020B0604020202020204" pitchFamily="34" charset="0"/>
              </a:rPr>
              <a:t> på så sätt kan personen behålla det han/hon kan och fortsätta vara så självständig som möjligt</a:t>
            </a:r>
            <a:r>
              <a:rPr lang="sv-SE" sz="1100" b="0" kern="1200" dirty="0">
                <a:solidFill>
                  <a:schemeClr val="tx1"/>
                </a:solidFill>
                <a:effectLst/>
                <a:latin typeface="+mn-lt"/>
                <a:ea typeface="+mn-ea"/>
                <a:cs typeface="Arial" panose="020B0604020202020204" pitchFamily="34" charset="0"/>
              </a:rPr>
              <a:t>.</a:t>
            </a:r>
          </a:p>
          <a:p>
            <a:pPr lvl="0"/>
            <a:endParaRPr lang="sv-SE" sz="1100" kern="1200" dirty="0">
              <a:solidFill>
                <a:schemeClr val="tx1"/>
              </a:solidFill>
              <a:effectLst/>
              <a:latin typeface="+mn-lt"/>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100" b="1" u="sng" kern="1200" dirty="0">
                <a:solidFill>
                  <a:schemeClr val="tx1"/>
                </a:solidFill>
                <a:effectLst/>
                <a:latin typeface="+mn-lt"/>
                <a:ea typeface="+mn-ea"/>
                <a:cs typeface="Arial" panose="020B0604020202020204" pitchFamily="34" charset="0"/>
              </a:rPr>
              <a:t>Systematiskt</a:t>
            </a:r>
            <a:r>
              <a:rPr lang="sv-SE" sz="1100" kern="1200" dirty="0">
                <a:solidFill>
                  <a:schemeClr val="tx1"/>
                </a:solidFill>
                <a:effectLst/>
                <a:latin typeface="+mn-lt"/>
                <a:ea typeface="+mn-ea"/>
                <a:cs typeface="Arial" panose="020B0604020202020204" pitchFamily="34" charset="0"/>
              </a:rPr>
              <a:t> – handläggningen </a:t>
            </a:r>
            <a:r>
              <a:rPr lang="sv-SE" sz="1100" kern="1200" baseline="0" dirty="0">
                <a:solidFill>
                  <a:schemeClr val="tx1"/>
                </a:solidFill>
                <a:effectLst/>
                <a:latin typeface="+mn-lt"/>
                <a:ea typeface="+mn-ea"/>
                <a:cs typeface="Arial" panose="020B0604020202020204" pitchFamily="34" charset="0"/>
              </a:rPr>
              <a:t> och utförandet f</a:t>
            </a:r>
            <a:r>
              <a:rPr lang="sv-SE" sz="1100" b="0" kern="1200" dirty="0">
                <a:solidFill>
                  <a:schemeClr val="tx1"/>
                </a:solidFill>
                <a:effectLst/>
                <a:latin typeface="+mn-lt"/>
                <a:ea typeface="+mn-ea"/>
                <a:cs typeface="Arial" panose="020B0604020202020204" pitchFamily="34" charset="0"/>
              </a:rPr>
              <a:t>öljer</a:t>
            </a:r>
            <a:r>
              <a:rPr lang="sv-SE" sz="1100" b="0" kern="1200" baseline="0" dirty="0">
                <a:solidFill>
                  <a:schemeClr val="tx1"/>
                </a:solidFill>
                <a:effectLst/>
                <a:latin typeface="+mn-lt"/>
                <a:ea typeface="+mn-ea"/>
                <a:cs typeface="Arial" panose="020B0604020202020204" pitchFamily="34" charset="0"/>
              </a:rPr>
              <a:t> samma</a:t>
            </a:r>
            <a:r>
              <a:rPr lang="sv-SE" sz="1100" b="0" kern="1200" dirty="0">
                <a:solidFill>
                  <a:schemeClr val="tx1"/>
                </a:solidFill>
                <a:effectLst/>
                <a:latin typeface="+mn-lt"/>
                <a:ea typeface="+mn-ea"/>
                <a:cs typeface="Arial" panose="020B0604020202020204" pitchFamily="34" charset="0"/>
              </a:rPr>
              <a:t> </a:t>
            </a:r>
            <a:r>
              <a:rPr lang="sv-SE" sz="1100" b="0" kern="1200" baseline="0" dirty="0">
                <a:solidFill>
                  <a:schemeClr val="tx1"/>
                </a:solidFill>
                <a:effectLst/>
                <a:latin typeface="+mn-lt"/>
                <a:ea typeface="+mn-ea"/>
                <a:cs typeface="Arial" panose="020B0604020202020204" pitchFamily="34" charset="0"/>
              </a:rPr>
              <a:t>process. I IBIC dokumenteras information om personen på samma systematiska sätt i alla ärenden, handläggningen blir mer likvärdig och blir en bra grund för att göra genomförandeplaner. </a:t>
            </a:r>
            <a:r>
              <a:rPr lang="sv-SE" sz="1100" b="0" kern="1200" dirty="0">
                <a:solidFill>
                  <a:schemeClr val="tx1"/>
                </a:solidFill>
                <a:effectLst/>
                <a:latin typeface="+mn-lt"/>
                <a:ea typeface="+mn-ea"/>
                <a:cs typeface="Arial" panose="020B0604020202020204" pitchFamily="34" charset="0"/>
              </a:rPr>
              <a:t>Det blir lättare att följa</a:t>
            </a:r>
            <a:r>
              <a:rPr lang="sv-SE" sz="1100" b="0" kern="1200" baseline="0" dirty="0">
                <a:solidFill>
                  <a:schemeClr val="tx1"/>
                </a:solidFill>
                <a:effectLst/>
                <a:latin typeface="+mn-lt"/>
                <a:ea typeface="+mn-ea"/>
                <a:cs typeface="Arial" panose="020B0604020202020204" pitchFamily="34" charset="0"/>
              </a:rPr>
              <a:t> upp resultat som måluppfyllelse, personens upplevelse av livskvalitet och uppfattning om insatsens kvalitet för att se om insatsen som beviljades gör den nytta för personen som det var tänkt. Strukturerad dokumentation kan också användas till verksamhetsuppföljningar, organisering och resursplanering utifrån individernas behov.</a:t>
            </a:r>
            <a:endParaRPr lang="sv-SE" sz="1100" b="0" kern="1200" dirty="0">
              <a:solidFill>
                <a:schemeClr val="tx1"/>
              </a:solidFill>
              <a:effectLst/>
              <a:latin typeface="+mn-lt"/>
              <a:ea typeface="+mn-ea"/>
              <a:cs typeface="Arial" panose="020B0604020202020204" pitchFamily="34" charset="0"/>
            </a:endParaRPr>
          </a:p>
          <a:p>
            <a:endParaRPr lang="sv-SE" sz="1100" b="0" kern="1200" baseline="0" dirty="0">
              <a:solidFill>
                <a:schemeClr val="tx1"/>
              </a:solidFill>
              <a:effectLst/>
              <a:latin typeface="+mn-lt"/>
              <a:ea typeface="+mn-ea"/>
              <a:cs typeface="Arial" panose="020B0604020202020204" pitchFamily="34" charset="0"/>
            </a:endParaRPr>
          </a:p>
          <a:p>
            <a:endParaRPr lang="sv-SE" sz="1100" kern="1200" dirty="0">
              <a:solidFill>
                <a:schemeClr val="tx1"/>
              </a:solidFill>
              <a:effectLst/>
              <a:latin typeface="+mn-lt"/>
              <a:ea typeface="+mn-ea"/>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sv-SE" sz="1100" b="1" u="sng" kern="1200" dirty="0">
                <a:solidFill>
                  <a:schemeClr val="tx1"/>
                </a:solidFill>
                <a:effectLst/>
                <a:latin typeface="+mn-lt"/>
                <a:ea typeface="+mn-ea"/>
                <a:cs typeface="Arial" panose="020B0604020202020204" pitchFamily="34" charset="0"/>
              </a:rPr>
              <a:t>Gemensamt språk ICF </a:t>
            </a:r>
            <a:r>
              <a:rPr lang="sv-SE" sz="1100" kern="1200" dirty="0">
                <a:solidFill>
                  <a:schemeClr val="tx1"/>
                </a:solidFill>
                <a:effectLst/>
                <a:latin typeface="+mn-lt"/>
                <a:ea typeface="+mn-ea"/>
                <a:cs typeface="Arial" panose="020B0604020202020204" pitchFamily="34" charset="0"/>
              </a:rPr>
              <a:t>– ICF, Internationell</a:t>
            </a:r>
            <a:r>
              <a:rPr lang="sv-SE" sz="1100" kern="1200" baseline="0" dirty="0">
                <a:solidFill>
                  <a:schemeClr val="tx1"/>
                </a:solidFill>
                <a:effectLst/>
                <a:latin typeface="+mn-lt"/>
                <a:ea typeface="+mn-ea"/>
                <a:cs typeface="Arial" panose="020B0604020202020204" pitchFamily="34" charset="0"/>
              </a:rPr>
              <a:t> kl</a:t>
            </a:r>
            <a:r>
              <a:rPr lang="sv-SE" sz="1100" kern="1200" dirty="0">
                <a:solidFill>
                  <a:schemeClr val="tx1"/>
                </a:solidFill>
                <a:effectLst/>
                <a:latin typeface="+mn-lt"/>
                <a:ea typeface="+mn-ea"/>
                <a:cs typeface="Arial" panose="020B0604020202020204" pitchFamily="34" charset="0"/>
              </a:rPr>
              <a:t>assifikation av funktionstillstånd,</a:t>
            </a:r>
            <a:r>
              <a:rPr lang="sv-SE" sz="1100" kern="1200" baseline="0" dirty="0">
                <a:solidFill>
                  <a:schemeClr val="tx1"/>
                </a:solidFill>
                <a:effectLst/>
                <a:latin typeface="+mn-lt"/>
                <a:ea typeface="+mn-ea"/>
                <a:cs typeface="Arial" panose="020B0604020202020204" pitchFamily="34" charset="0"/>
              </a:rPr>
              <a:t> funktionshinder och hälsa</a:t>
            </a:r>
            <a:r>
              <a:rPr lang="sv-SE" sz="1100" kern="1200" dirty="0">
                <a:solidFill>
                  <a:schemeClr val="tx1"/>
                </a:solidFill>
                <a:effectLst/>
                <a:latin typeface="+mn-lt"/>
                <a:ea typeface="+mn-ea"/>
                <a:cs typeface="Arial" panose="020B0604020202020204" pitchFamily="34" charset="0"/>
              </a:rPr>
              <a:t>, används för att </a:t>
            </a:r>
            <a:r>
              <a:rPr lang="sv-SE" sz="1100" b="0" kern="1200" dirty="0">
                <a:solidFill>
                  <a:schemeClr val="tx1"/>
                </a:solidFill>
                <a:effectLst/>
                <a:latin typeface="+mn-lt"/>
                <a:ea typeface="+mn-ea"/>
                <a:cs typeface="+mn-cs"/>
              </a:rPr>
              <a:t>beskriva individens behov oavsett profession. Alla</a:t>
            </a:r>
            <a:r>
              <a:rPr lang="sv-SE" sz="1100" b="0" kern="1200" baseline="0" dirty="0">
                <a:solidFill>
                  <a:schemeClr val="tx1"/>
                </a:solidFill>
                <a:effectLst/>
                <a:latin typeface="+mn-lt"/>
                <a:ea typeface="+mn-ea"/>
                <a:cs typeface="+mn-cs"/>
              </a:rPr>
              <a:t> använder samma begrepp och begreppen betyder samma sak för alla som använder samma arbetssätt, vilken minskar risken för missförstånd vid informationsöverföring.</a:t>
            </a:r>
            <a:endParaRPr lang="sv-SE" sz="1100" b="0" kern="1200" dirty="0">
              <a:solidFill>
                <a:schemeClr val="tx1"/>
              </a:solidFill>
              <a:effectLst/>
              <a:latin typeface="+mn-lt"/>
              <a:ea typeface="+mn-ea"/>
              <a:cs typeface="Arial" panose="020B0604020202020204" pitchFamily="34" charset="0"/>
            </a:endParaRPr>
          </a:p>
          <a:p>
            <a:endParaRPr lang="sv-SE" sz="1100" kern="1200" dirty="0">
              <a:solidFill>
                <a:schemeClr val="tx1"/>
              </a:solidFill>
              <a:effectLst/>
              <a:latin typeface="+mn-lt"/>
              <a:ea typeface="+mn-ea"/>
              <a:cs typeface="Arial" panose="020B0604020202020204" pitchFamily="34" charset="0"/>
            </a:endParaRPr>
          </a:p>
          <a:p>
            <a:r>
              <a:rPr lang="sv-SE" sz="1100" b="1" u="sng" kern="1200" dirty="0">
                <a:solidFill>
                  <a:schemeClr val="tx1"/>
                </a:solidFill>
                <a:effectLst/>
                <a:latin typeface="+mn-lt"/>
                <a:ea typeface="+mn-ea"/>
                <a:cs typeface="Arial" panose="020B0604020202020204" pitchFamily="34" charset="0"/>
              </a:rPr>
              <a:t>Strukturerad dokumentation </a:t>
            </a:r>
            <a:r>
              <a:rPr lang="sv-SE" sz="1100" kern="1200" dirty="0">
                <a:solidFill>
                  <a:schemeClr val="tx1"/>
                </a:solidFill>
                <a:effectLst/>
                <a:latin typeface="+mn-lt"/>
                <a:ea typeface="+mn-ea"/>
                <a:cs typeface="Arial" panose="020B0604020202020204" pitchFamily="34" charset="0"/>
              </a:rPr>
              <a:t>– det </a:t>
            </a:r>
            <a:r>
              <a:rPr lang="sv-SE" sz="1100" b="0" kern="1200" dirty="0">
                <a:solidFill>
                  <a:schemeClr val="tx1"/>
                </a:solidFill>
                <a:effectLst/>
                <a:latin typeface="+mn-lt"/>
                <a:ea typeface="+mn-ea"/>
                <a:cs typeface="Arial" panose="020B0604020202020204" pitchFamily="34" charset="0"/>
              </a:rPr>
              <a:t>blir lättare att hitta information</a:t>
            </a:r>
            <a:r>
              <a:rPr lang="sv-SE" sz="1100" b="0" kern="1200" baseline="0" dirty="0">
                <a:solidFill>
                  <a:schemeClr val="tx1"/>
                </a:solidFill>
                <a:effectLst/>
                <a:latin typeface="+mn-lt"/>
                <a:ea typeface="+mn-ea"/>
                <a:cs typeface="Arial" panose="020B0604020202020204" pitchFamily="34" charset="0"/>
              </a:rPr>
              <a:t> och</a:t>
            </a:r>
            <a:r>
              <a:rPr lang="sv-SE" sz="1100" b="0" kern="1200" dirty="0">
                <a:solidFill>
                  <a:schemeClr val="tx1"/>
                </a:solidFill>
                <a:effectLst/>
                <a:latin typeface="+mn-lt"/>
                <a:ea typeface="+mn-ea"/>
                <a:cs typeface="Arial" panose="020B0604020202020204" pitchFamily="34" charset="0"/>
              </a:rPr>
              <a:t> att följa upp och utvärdera. Informationen</a:t>
            </a:r>
            <a:r>
              <a:rPr lang="sv-SE" sz="1100" b="0" kern="1200" baseline="0" dirty="0">
                <a:solidFill>
                  <a:schemeClr val="tx1"/>
                </a:solidFill>
                <a:effectLst/>
                <a:latin typeface="+mn-lt"/>
                <a:ea typeface="+mn-ea"/>
                <a:cs typeface="Arial" panose="020B0604020202020204" pitchFamily="34" charset="0"/>
              </a:rPr>
              <a:t> om personen blir säkrare när vi dokumenterar under olika</a:t>
            </a:r>
            <a:r>
              <a:rPr lang="sv-SE" sz="1100" b="0" kern="1200" dirty="0">
                <a:solidFill>
                  <a:schemeClr val="tx1"/>
                </a:solidFill>
                <a:effectLst/>
                <a:latin typeface="+mn-lt"/>
                <a:ea typeface="+mn-ea"/>
                <a:cs typeface="Arial" panose="020B0604020202020204" pitchFamily="34" charset="0"/>
              </a:rPr>
              <a:t> rubriker.</a:t>
            </a:r>
          </a:p>
          <a:p>
            <a:endParaRPr lang="sv-SE" sz="1050" b="0" baseline="0" dirty="0">
              <a:latin typeface="Times New Roman" panose="02020603050405020304" pitchFamily="18" charset="0"/>
              <a:cs typeface="Times New Roman" panose="02020603050405020304" pitchFamily="18" charset="0"/>
            </a:endParaRPr>
          </a:p>
          <a:p>
            <a:endParaRPr lang="sv-SE" sz="1100" b="0" baseline="0" dirty="0">
              <a:latin typeface="Times New Roman" panose="02020603050405020304" pitchFamily="18" charset="0"/>
              <a:cs typeface="Times New Roman" panose="02020603050405020304" pitchFamily="18" charset="0"/>
            </a:endParaRPr>
          </a:p>
          <a:p>
            <a:endParaRPr lang="sv-SE" sz="1100" baseline="0" dirty="0">
              <a:latin typeface="Times New Roman" panose="02020603050405020304" pitchFamily="18" charset="0"/>
              <a:cs typeface="Times New Roman" panose="02020603050405020304" pitchFamily="18" charset="0"/>
            </a:endParaRPr>
          </a:p>
        </p:txBody>
      </p:sp>
      <p:sp>
        <p:nvSpPr>
          <p:cNvPr id="4" name="Platshållare för bildnummer 3"/>
          <p:cNvSpPr>
            <a:spLocks noGrp="1"/>
          </p:cNvSpPr>
          <p:nvPr>
            <p:ph type="sldNum" sz="quarter" idx="10"/>
          </p:nvPr>
        </p:nvSpPr>
        <p:spPr/>
        <p:txBody>
          <a:bodyPr/>
          <a:lstStyle/>
          <a:p>
            <a:fld id="{D4045FB0-5EAC-49C2-A7A1-C763FDD81356}" type="slidenum">
              <a:rPr lang="sv-SE" smtClean="0"/>
              <a:t>2</a:t>
            </a:fld>
            <a:endParaRPr lang="sv-SE"/>
          </a:p>
        </p:txBody>
      </p:sp>
    </p:spTree>
    <p:extLst>
      <p:ext uri="{BB962C8B-B14F-4D97-AF65-F5344CB8AC3E}">
        <p14:creationId xmlns:p14="http://schemas.microsoft.com/office/powerpoint/2010/main" val="3241472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674688" y="811213"/>
            <a:ext cx="5384800" cy="4040187"/>
          </a:xfrm>
        </p:spPr>
      </p:sp>
      <p:sp>
        <p:nvSpPr>
          <p:cNvPr id="3" name="Platshållare för anteckningar 2"/>
          <p:cNvSpPr>
            <a:spLocks noGrp="1"/>
          </p:cNvSpPr>
          <p:nvPr>
            <p:ph type="body" idx="1"/>
          </p:nvPr>
        </p:nvSpPr>
        <p:spPr/>
        <p:txBody>
          <a:bodyPr/>
          <a:lstStyle/>
          <a:p>
            <a:pPr defTabSz="914158">
              <a:defRPr/>
            </a:pPr>
            <a:endParaRPr lang="sv-SE" sz="1100" baseline="0" dirty="0">
              <a:latin typeface="+mn-lt"/>
              <a:cs typeface="Arial" panose="020B0604020202020204" pitchFamily="34" charset="0"/>
            </a:endParaRPr>
          </a:p>
          <a:p>
            <a:pPr defTabSz="914158">
              <a:defRPr/>
            </a:pPr>
            <a:r>
              <a:rPr lang="sv-SE" sz="1100" baseline="0" dirty="0">
                <a:latin typeface="+mn-lt"/>
                <a:cs typeface="Arial" panose="020B0604020202020204" pitchFamily="34" charset="0"/>
              </a:rPr>
              <a:t>Hjälp och stöd utgår från den enskildes behov, mer fokus på kvalitet och mindre på specifika förutbestämda insatser. Personen ges inte hjälp med allt om han/hon inte har behov av det viket är tänkt att leda till ökad självständighet och att ta vara på personens egna resurser. </a:t>
            </a:r>
          </a:p>
          <a:p>
            <a:pPr defTabSz="914158">
              <a:defRPr/>
            </a:pPr>
            <a:endParaRPr lang="sv-SE" sz="1100" baseline="0" dirty="0">
              <a:latin typeface="+mn-lt"/>
              <a:cs typeface="Arial" panose="020B0604020202020204" pitchFamily="34" charset="0"/>
            </a:endParaRPr>
          </a:p>
          <a:p>
            <a:pPr defTabSz="914158">
              <a:defRPr/>
            </a:pPr>
            <a:r>
              <a:rPr lang="sv-SE" sz="1100" dirty="0">
                <a:latin typeface="+mn-lt"/>
                <a:cs typeface="Arial" panose="020B0604020202020204" pitchFamily="34" charset="0"/>
              </a:rPr>
              <a:t>Beslut</a:t>
            </a:r>
            <a:r>
              <a:rPr lang="sv-SE" sz="1100" baseline="0" dirty="0">
                <a:latin typeface="+mn-lt"/>
                <a:cs typeface="Arial" panose="020B0604020202020204" pitchFamily="34" charset="0"/>
              </a:rPr>
              <a:t> och utredning blir s</a:t>
            </a:r>
            <a:r>
              <a:rPr lang="sv-SE" sz="1100" dirty="0">
                <a:latin typeface="+mn-lt"/>
                <a:cs typeface="Arial" panose="020B0604020202020204" pitchFamily="34" charset="0"/>
              </a:rPr>
              <a:t>trukturerad och tydligare,</a:t>
            </a:r>
            <a:r>
              <a:rPr lang="sv-SE" sz="1100" baseline="0" dirty="0">
                <a:latin typeface="+mn-lt"/>
                <a:cs typeface="Arial" panose="020B0604020202020204" pitchFamily="34" charset="0"/>
              </a:rPr>
              <a:t> individuella behov och mål tydliggörs och det blir </a:t>
            </a:r>
            <a:r>
              <a:rPr lang="sv-SE" sz="1100" dirty="0">
                <a:latin typeface="+mn-lt"/>
                <a:cs typeface="Arial" panose="020B0604020202020204" pitchFamily="34" charset="0"/>
              </a:rPr>
              <a:t>lättare för personen att följa. </a:t>
            </a:r>
          </a:p>
          <a:p>
            <a:pPr defTabSz="914158">
              <a:defRPr/>
            </a:pPr>
            <a:endParaRPr lang="sv-SE" sz="1100" dirty="0">
              <a:latin typeface="+mn-lt"/>
              <a:cs typeface="Arial" panose="020B0604020202020204" pitchFamily="34" charset="0"/>
            </a:endParaRPr>
          </a:p>
          <a:p>
            <a:pPr marL="0" marR="0" lvl="0" indent="0" algn="l" defTabSz="914158" rtl="0" eaLnBrk="1" fontAlgn="auto" latinLnBrk="0" hangingPunct="1">
              <a:lnSpc>
                <a:spcPct val="100000"/>
              </a:lnSpc>
              <a:spcBef>
                <a:spcPts val="0"/>
              </a:spcBef>
              <a:spcAft>
                <a:spcPts val="0"/>
              </a:spcAft>
              <a:buClrTx/>
              <a:buSzTx/>
              <a:buFontTx/>
              <a:buNone/>
              <a:tabLst/>
              <a:defRPr/>
            </a:pPr>
            <a:r>
              <a:rPr lang="sv-SE" sz="1100" dirty="0">
                <a:latin typeface="+mn-lt"/>
                <a:cs typeface="Arial" panose="020B0604020202020204" pitchFamily="34" charset="0"/>
              </a:rPr>
              <a:t>Handläggning</a:t>
            </a:r>
            <a:r>
              <a:rPr lang="sv-SE" sz="1100" baseline="0" dirty="0">
                <a:latin typeface="+mn-lt"/>
                <a:cs typeface="Arial" panose="020B0604020202020204" pitchFamily="34" charset="0"/>
              </a:rPr>
              <a:t>, dokumentation, planering och uppföljning blir mer likvärdig när vi utgår från processen och från gemensam bedömningsmetod (tittar på samma saker vid utredning och bedömning). </a:t>
            </a:r>
            <a:r>
              <a:rPr lang="sv-SE" sz="1100" kern="1200" dirty="0">
                <a:solidFill>
                  <a:schemeClr val="tx1"/>
                </a:solidFill>
                <a:effectLst/>
                <a:latin typeface="+mn-lt"/>
                <a:ea typeface="+mn-ea"/>
                <a:cs typeface="+mn-cs"/>
              </a:rPr>
              <a:t>Även</a:t>
            </a:r>
            <a:r>
              <a:rPr lang="sv-SE" sz="1100" kern="1200" baseline="0" dirty="0">
                <a:solidFill>
                  <a:schemeClr val="tx1"/>
                </a:solidFill>
                <a:effectLst/>
                <a:latin typeface="+mn-lt"/>
                <a:ea typeface="+mn-ea"/>
                <a:cs typeface="+mn-cs"/>
              </a:rPr>
              <a:t> genomförandeplaner utformas och skrivs på ett mer likvärdigt sätt. </a:t>
            </a:r>
            <a:r>
              <a:rPr lang="sv-SE" sz="1100" kern="1200" dirty="0">
                <a:solidFill>
                  <a:schemeClr val="tx1"/>
                </a:solidFill>
                <a:effectLst/>
                <a:latin typeface="+mn-lt"/>
                <a:ea typeface="+mn-ea"/>
                <a:cs typeface="Arial" panose="020B0604020202020204" pitchFamily="34" charset="0"/>
              </a:rPr>
              <a:t>Systematiskt arbete ger ökad rättssäkerhet.</a:t>
            </a:r>
          </a:p>
          <a:p>
            <a:pPr defTabSz="914158">
              <a:defRPr/>
            </a:pPr>
            <a:endParaRPr lang="sv-SE" sz="1100" baseline="0" dirty="0">
              <a:latin typeface="+mn-lt"/>
              <a:cs typeface="Arial" panose="020B0604020202020204" pitchFamily="34" charset="0"/>
            </a:endParaRPr>
          </a:p>
          <a:p>
            <a:pPr defTabSz="914158">
              <a:defRPr/>
            </a:pPr>
            <a:r>
              <a:rPr lang="sv-SE" sz="1100" baseline="0" dirty="0">
                <a:latin typeface="+mn-lt"/>
                <a:cs typeface="Arial" panose="020B0604020202020204" pitchFamily="34" charset="0"/>
              </a:rPr>
              <a:t>Personen beskriver sina behov, vad han/hon har svårt med och egna resurser, vad han/hon klarar själv samt önskemål och mål med den sökta hjälpen och görs på så sätt mer delaktig i utredning. Personen deltar även i planering av genomförandet av beviljade insatser och i upprättandet av genomförandeplanen. </a:t>
            </a:r>
          </a:p>
          <a:p>
            <a:pPr defTabSz="914158">
              <a:defRPr/>
            </a:pPr>
            <a:endParaRPr lang="sv-SE" sz="1100" baseline="0" dirty="0">
              <a:latin typeface="+mn-lt"/>
              <a:cs typeface="Arial" panose="020B0604020202020204" pitchFamily="34" charset="0"/>
            </a:endParaRPr>
          </a:p>
          <a:p>
            <a:pPr defTabSz="914158">
              <a:defRPr/>
            </a:pPr>
            <a:r>
              <a:rPr lang="sv-SE" sz="1100" baseline="0" dirty="0">
                <a:latin typeface="+mn-lt"/>
                <a:cs typeface="Arial" panose="020B0604020202020204" pitchFamily="34" charset="0"/>
              </a:rPr>
              <a:t>Handläggare och utförare följer upp att insatserna blev rätt utifrån den enskildes behov, att insatserna utförs på ett bra sätt (att man arbetar med den bästa metoden för att nå det uppsatta målet) och att det är kvalitet på insatserna (t ex att personalen kommer den tid som lovats, bemöter på ett bra sätt, att den enskilde ges möjlighet till att vara delaktig utifrån egna förutsättningar) </a:t>
            </a:r>
            <a:endParaRPr lang="sv-SE" sz="1100" dirty="0">
              <a:latin typeface="+mn-lt"/>
              <a:cs typeface="Arial" panose="020B0604020202020204" pitchFamily="34" charset="0"/>
            </a:endParaRPr>
          </a:p>
        </p:txBody>
      </p:sp>
      <p:sp>
        <p:nvSpPr>
          <p:cNvPr id="4" name="Platshållare för bildnummer 3"/>
          <p:cNvSpPr>
            <a:spLocks noGrp="1"/>
          </p:cNvSpPr>
          <p:nvPr>
            <p:ph type="sldNum" sz="quarter" idx="10"/>
          </p:nvPr>
        </p:nvSpPr>
        <p:spPr/>
        <p:txBody>
          <a:bodyPr/>
          <a:lstStyle/>
          <a:p>
            <a:fld id="{DAC96B6A-2EBA-4C31-8467-337CCA5725A4}" type="slidenum">
              <a:rPr lang="sv-SE" smtClean="0"/>
              <a:t>3</a:t>
            </a:fld>
            <a:endParaRPr lang="sv-SE"/>
          </a:p>
        </p:txBody>
      </p:sp>
      <p:sp>
        <p:nvSpPr>
          <p:cNvPr id="5" name="Platshållare för sidfot 4"/>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2477171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dirty="0">
                <a:latin typeface="+mn-lt"/>
                <a:cs typeface="Arial" panose="020B0604020202020204" pitchFamily="34" charset="0"/>
              </a:rPr>
              <a:t>Tydligare uppdrag – i beställningen från handläggaren beskrivs </a:t>
            </a:r>
            <a:r>
              <a:rPr lang="sv-SE" sz="1100" baseline="0" dirty="0">
                <a:latin typeface="+mn-lt"/>
                <a:cs typeface="Arial" panose="020B0604020202020204" pitchFamily="34" charset="0"/>
              </a:rPr>
              <a:t>individuella behov tydligare, vad personen klarar själv och vad denne behöver hjälp med. Ex. En person kan i vissa fall endast ha svårt att komma igång med en aktivitet och då kan insatsen vara att påminna och stötta medan personen utför aktiviteten själv eller att få hjälp med vissa moment och klara andra på egen hand, för andra personer kan den beviljade hjälpen innebära att få hjälp med allt. </a:t>
            </a:r>
          </a:p>
          <a:p>
            <a:endParaRPr lang="sv-SE" sz="1100" baseline="0" dirty="0">
              <a:latin typeface="+mn-lt"/>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100" baseline="0" dirty="0">
                <a:latin typeface="+mn-lt"/>
                <a:cs typeface="Arial" panose="020B0604020202020204" pitchFamily="34" charset="0"/>
              </a:rPr>
              <a:t>Tydligare beskrivna behov och målformuleringar gör det lättare att se vad utföraren ska göra. Vilka mål finns med insatsen? Finns det behov av delmål som utföraren tillsammans med den enskilde sätter upp? Beställningen utgör också en bra grund för att upprätta genomförandeplan tillsamman med den enskilde. Ger kvitto på om arbetssättet fungerar, personalen kan ibland känna att de bara jobbar på och inte kommer någon vart, måluppfyllelse kan stärka professionen.</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100" baseline="0" dirty="0">
              <a:latin typeface="+mn-lt"/>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100" baseline="0" dirty="0">
                <a:latin typeface="+mn-lt"/>
              </a:rPr>
              <a:t>Samarbetet mellan olika yrkesgrupper och även med den enskilde och hans/hennes anhöriga underlättas genom att använda samma arbetsmetod och samma begrepp.</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100" baseline="0" dirty="0">
              <a:latin typeface="+mn-lt"/>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100" baseline="0" dirty="0">
                <a:latin typeface="+mn-lt"/>
              </a:rPr>
              <a:t>Eftersom handläggarna och utförarna använder gemensamma begrepp och samma arbetsmetod ökar rättssäkerheten, utredningar och genomförandeplaner utformas och skrivs mer likvärdigt.</a:t>
            </a:r>
            <a:endParaRPr lang="sv-SE" sz="1100" baseline="0" dirty="0">
              <a:latin typeface="+mn-lt"/>
              <a:cs typeface="Arial" panose="020B0604020202020204" pitchFamily="34" charset="0"/>
            </a:endParaRPr>
          </a:p>
          <a:p>
            <a:endParaRPr lang="sv-SE" sz="1100" baseline="0" dirty="0">
              <a:latin typeface="+mn-lt"/>
              <a:cs typeface="Arial" panose="020B0604020202020204" pitchFamily="34" charset="0"/>
            </a:endParaRPr>
          </a:p>
          <a:p>
            <a:r>
              <a:rPr lang="sv-SE" sz="1100" baseline="0" dirty="0">
                <a:latin typeface="+mn-lt"/>
                <a:cs typeface="Arial" panose="020B0604020202020204" pitchFamily="34" charset="0"/>
              </a:rPr>
              <a:t>Beställningen beskriver nuläge och mål och är därför en bra grund för att arbeta med uppföljning och kunna se måluppfyllelse, att se skillnad och val av bästa möjliga arbetsmetod.</a:t>
            </a:r>
            <a:endParaRPr lang="sv-SE" sz="1100" dirty="0">
              <a:latin typeface="+mn-lt"/>
              <a:cs typeface="Arial" panose="020B0604020202020204" pitchFamily="34" charset="0"/>
            </a:endParaRPr>
          </a:p>
          <a:p>
            <a:endParaRPr lang="sv-SE" dirty="0"/>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4</a:t>
            </a:fld>
            <a:endParaRPr lang="sv-SE"/>
          </a:p>
        </p:txBody>
      </p:sp>
    </p:spTree>
    <p:extLst>
      <p:ext uri="{BB962C8B-B14F-4D97-AF65-F5344CB8AC3E}">
        <p14:creationId xmlns:p14="http://schemas.microsoft.com/office/powerpoint/2010/main" val="149337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dirty="0">
                <a:latin typeface="+mn-lt"/>
                <a:cs typeface="Arial" panose="020B0604020202020204" pitchFamily="34" charset="0"/>
              </a:rPr>
              <a:t>Förstå uppdraget, behöver kunna</a:t>
            </a:r>
            <a:r>
              <a:rPr lang="sv-SE" sz="1200" baseline="0" dirty="0">
                <a:latin typeface="+mn-lt"/>
                <a:cs typeface="Arial" panose="020B0604020202020204" pitchFamily="34" charset="0"/>
              </a:rPr>
              <a:t> vad de olika rubrikerna i IBIC innebär i beställningen och på vilket sätt utförandet ska ske utifrån beställningen, vad är bästa arbetssätt för att nå målet och att tillsammans med den enskilde upprätta genomförandeplanen som också kommer att ligga till grund för uppföljning. Ha kunskaper om olika arbetssätt och att anpassa stödet efter varje individ, låta personen utföra det den kan själv och stötta/hjälpa med de som behövs.</a:t>
            </a:r>
            <a:endParaRPr lang="sv-SE" sz="1200" dirty="0">
              <a:latin typeface="+mn-lt"/>
              <a:cs typeface="Arial" panose="020B0604020202020204" pitchFamily="34" charset="0"/>
            </a:endParaRPr>
          </a:p>
          <a:p>
            <a:endParaRPr lang="sv-SE" dirty="0"/>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5</a:t>
            </a:fld>
            <a:endParaRPr lang="sv-SE"/>
          </a:p>
        </p:txBody>
      </p:sp>
    </p:spTree>
    <p:extLst>
      <p:ext uri="{BB962C8B-B14F-4D97-AF65-F5344CB8AC3E}">
        <p14:creationId xmlns:p14="http://schemas.microsoft.com/office/powerpoint/2010/main" val="4203491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a:latin typeface="+mn-lt"/>
                <a:cs typeface="Arial" panose="020B0604020202020204" pitchFamily="34" charset="0"/>
              </a:rPr>
              <a:t>Hantera</a:t>
            </a:r>
            <a:r>
              <a:rPr lang="sv-SE" sz="1200" b="1" baseline="0" dirty="0">
                <a:latin typeface="+mn-lt"/>
                <a:cs typeface="Arial" panose="020B0604020202020204" pitchFamily="34" charset="0"/>
              </a:rPr>
              <a:t> ansökan </a:t>
            </a:r>
            <a:r>
              <a:rPr lang="sv-SE" sz="1200" baseline="0" dirty="0">
                <a:latin typeface="+mn-lt"/>
                <a:cs typeface="Arial" panose="020B0604020202020204" pitchFamily="34" charset="0"/>
              </a:rPr>
              <a:t>– </a:t>
            </a:r>
            <a:r>
              <a:rPr lang="sv-SE" sz="1200" b="0" i="0" u="none" strike="noStrike" kern="1200" baseline="0" dirty="0">
                <a:solidFill>
                  <a:schemeClr val="tx1"/>
                </a:solidFill>
                <a:latin typeface="+mn-lt"/>
                <a:ea typeface="+mn-ea"/>
                <a:cs typeface="Arial" panose="020B0604020202020204" pitchFamily="34" charset="0"/>
              </a:rPr>
              <a:t>En ansökan eller begäran om insatser från socialtjänsten behöver inte vara noggrant preciserad för att den ska utredas och avgöras genom ett beslut. För att tillsammans med individen kunna planera för utredningens omfattning och tillvägagångssätt är det ett stöd att tidigt identifiera vilka livsområden som är aktuella i frågeställningen. Individen erbjuds ett informerande samtal, som ett stöd för att uttrycka vilka behov inom olika livsområden som en begärd insats ska stödja. Samtalet syftar också till att säkerställa att individen förstår att det finns möjlighet att begära stöd i sin livsföring utifrån såväl </a:t>
            </a:r>
            <a:r>
              <a:rPr lang="sv-SE" sz="1200" b="0" i="0" u="none" strike="noStrike" kern="1200" baseline="0" dirty="0" err="1">
                <a:solidFill>
                  <a:schemeClr val="tx1"/>
                </a:solidFill>
                <a:latin typeface="+mn-lt"/>
                <a:ea typeface="+mn-ea"/>
                <a:cs typeface="Arial" panose="020B0604020202020204" pitchFamily="34" charset="0"/>
              </a:rPr>
              <a:t>SoL</a:t>
            </a:r>
            <a:r>
              <a:rPr lang="sv-SE" sz="1200" b="0" i="0" u="none" strike="noStrike" kern="1200" baseline="0" dirty="0">
                <a:solidFill>
                  <a:schemeClr val="tx1"/>
                </a:solidFill>
                <a:latin typeface="+mn-lt"/>
                <a:ea typeface="+mn-ea"/>
                <a:cs typeface="Arial" panose="020B0604020202020204" pitchFamily="34" charset="0"/>
              </a:rPr>
              <a:t> som insatser enligt LSS. </a:t>
            </a:r>
          </a:p>
          <a:p>
            <a:endParaRPr lang="sv-SE" sz="1200" b="0" i="0" u="none" strike="noStrike" kern="1200" baseline="0" dirty="0">
              <a:solidFill>
                <a:schemeClr val="tx1"/>
              </a:solidFill>
              <a:latin typeface="+mn-lt"/>
              <a:ea typeface="+mn-ea"/>
              <a:cs typeface="Arial" panose="020B0604020202020204" pitchFamily="34" charset="0"/>
            </a:endParaRPr>
          </a:p>
          <a:p>
            <a:r>
              <a:rPr lang="sv-SE" sz="1200" b="1" i="0" u="none" strike="noStrike" kern="1200" baseline="0" dirty="0">
                <a:solidFill>
                  <a:schemeClr val="tx1"/>
                </a:solidFill>
                <a:latin typeface="+mn-lt"/>
                <a:ea typeface="+mn-ea"/>
                <a:cs typeface="Arial" panose="020B0604020202020204" pitchFamily="34" charset="0"/>
              </a:rPr>
              <a:t>Inhämta fakta-</a:t>
            </a:r>
            <a:r>
              <a:rPr lang="sv-SE" sz="1200" b="0" i="0" u="none" strike="noStrike" kern="1200" baseline="0" dirty="0">
                <a:solidFill>
                  <a:schemeClr val="tx1"/>
                </a:solidFill>
                <a:latin typeface="+mn-lt"/>
                <a:ea typeface="+mn-ea"/>
                <a:cs typeface="Arial" panose="020B0604020202020204" pitchFamily="34" charset="0"/>
              </a:rPr>
              <a:t>I utredningen ingår att handläggaren samlar in information. En utredning får dock inte göras mer omfattande än vad som är motiverat i det enskilda ärendet. Den viktigaste källan är individens egen beskrivning av sin aktuella situation. Kompletterande uppgifter kan behövas från andra och ibland kan det även vara en nödvändig förutsättning. I sådana fall behövs samtycke från individen. </a:t>
            </a:r>
          </a:p>
          <a:p>
            <a:endParaRPr lang="sv-SE" sz="1200" b="0" i="0" u="none" strike="noStrike" kern="1200" baseline="0" dirty="0">
              <a:solidFill>
                <a:schemeClr val="tx1"/>
              </a:solidFill>
              <a:latin typeface="+mn-lt"/>
              <a:ea typeface="+mn-ea"/>
              <a:cs typeface="Arial" panose="020B0604020202020204" pitchFamily="34" charset="0"/>
            </a:endParaRPr>
          </a:p>
          <a:p>
            <a:r>
              <a:rPr lang="sv-SE" sz="1200" b="1" i="0" u="none" strike="noStrike" kern="1200" baseline="0" dirty="0">
                <a:solidFill>
                  <a:schemeClr val="tx1"/>
                </a:solidFill>
                <a:latin typeface="+mn-lt"/>
                <a:ea typeface="+mn-ea"/>
                <a:cs typeface="Arial" panose="020B0604020202020204" pitchFamily="34" charset="0"/>
              </a:rPr>
              <a:t>Bedöma behov -</a:t>
            </a:r>
            <a:r>
              <a:rPr lang="sv-SE" sz="1200" b="0" i="0" u="none" strike="noStrike" kern="1200" baseline="0" dirty="0">
                <a:solidFill>
                  <a:schemeClr val="tx1"/>
                </a:solidFill>
                <a:latin typeface="+mn-lt"/>
                <a:ea typeface="+mn-ea"/>
                <a:cs typeface="Arial" panose="020B0604020202020204" pitchFamily="34" charset="0"/>
              </a:rPr>
              <a:t>Bedöma behov innebär att handläggaren gör en sammanvägd bedömning och analys av uppgifterna som inhämtats från individen, eventuella andra och därtill lägger sina egna iakttagelser för att beskriva det bedömda funktionstillståndet och det avsedda funktionstillståndet, dvs. målet. För att bedöma funktionstillståndet gör handläggaren en sammanvägning och analys av alla inhämtade uppgifter om individens genomförande av och engagemang inom de livsområden och underkategorier som ingår i utredningen. I analysen ingår att väga in hur individen påverkas av såväl stödjande som hindrande omgivningsfaktorer, olika personfaktorer samt nedsättningar i kroppsfunktioner eller avvikelser i kroppsstrukturer. </a:t>
            </a:r>
          </a:p>
          <a:p>
            <a:endParaRPr lang="sv-SE" sz="1200" b="0" i="0" u="none" strike="noStrike" kern="1200" baseline="0" dirty="0">
              <a:solidFill>
                <a:schemeClr val="tx1"/>
              </a:solidFill>
              <a:latin typeface="+mn-lt"/>
              <a:ea typeface="+mn-ea"/>
              <a:cs typeface="Arial" panose="020B0604020202020204" pitchFamily="34" charset="0"/>
            </a:endParaRPr>
          </a:p>
          <a:p>
            <a:r>
              <a:rPr lang="sv-SE" sz="1200" b="1" i="0" u="none" strike="noStrike" kern="1200" baseline="0" dirty="0">
                <a:solidFill>
                  <a:schemeClr val="tx1"/>
                </a:solidFill>
                <a:latin typeface="+mn-lt"/>
                <a:ea typeface="+mn-ea"/>
                <a:cs typeface="Arial" panose="020B0604020202020204" pitchFamily="34" charset="0"/>
              </a:rPr>
              <a:t>Besluta-</a:t>
            </a:r>
            <a:r>
              <a:rPr lang="sv-SE" sz="1200" b="0" i="0" u="none" strike="noStrike" kern="1200" baseline="0" dirty="0">
                <a:solidFill>
                  <a:schemeClr val="tx1"/>
                </a:solidFill>
                <a:latin typeface="+mn-lt"/>
                <a:ea typeface="+mn-ea"/>
                <a:cs typeface="Arial" panose="020B0604020202020204" pitchFamily="34" charset="0"/>
              </a:rPr>
              <a:t>I steget besluta ingår att socialnämnden eller tjänsteman som fått delegation fattar ett slutligt beslut efter att individens rätt till bistånd enligt </a:t>
            </a:r>
            <a:r>
              <a:rPr lang="sv-SE" sz="1200" b="0" i="0" u="none" strike="noStrike" kern="1200" baseline="0" dirty="0" err="1">
                <a:solidFill>
                  <a:schemeClr val="tx1"/>
                </a:solidFill>
                <a:latin typeface="+mn-lt"/>
                <a:ea typeface="+mn-ea"/>
                <a:cs typeface="Arial" panose="020B0604020202020204" pitchFamily="34" charset="0"/>
              </a:rPr>
              <a:t>SoL</a:t>
            </a:r>
            <a:r>
              <a:rPr lang="sv-SE" sz="1200" b="0" i="0" u="none" strike="noStrike" kern="1200" baseline="0" dirty="0">
                <a:solidFill>
                  <a:schemeClr val="tx1"/>
                </a:solidFill>
                <a:latin typeface="+mn-lt"/>
                <a:ea typeface="+mn-ea"/>
                <a:cs typeface="Arial" panose="020B0604020202020204" pitchFamily="34" charset="0"/>
              </a:rPr>
              <a:t> eller rätt till insats enligt LSS har prövats. </a:t>
            </a:r>
          </a:p>
          <a:p>
            <a:endParaRPr lang="sv-SE" sz="1200" b="0" i="0" u="none" strike="noStrike" kern="1200" baseline="0" dirty="0">
              <a:solidFill>
                <a:schemeClr val="tx1"/>
              </a:solidFill>
              <a:latin typeface="+mn-lt"/>
              <a:ea typeface="+mn-ea"/>
              <a:cs typeface="Arial" panose="020B0604020202020204" pitchFamily="34" charset="0"/>
            </a:endParaRPr>
          </a:p>
          <a:p>
            <a:r>
              <a:rPr lang="sv-SE" sz="1200" b="1" i="0" u="none" strike="noStrike" kern="1200" baseline="0" dirty="0">
                <a:solidFill>
                  <a:schemeClr val="tx1"/>
                </a:solidFill>
                <a:latin typeface="+mn-lt"/>
                <a:ea typeface="+mn-ea"/>
                <a:cs typeface="Arial" panose="020B0604020202020204" pitchFamily="34" charset="0"/>
              </a:rPr>
              <a:t>Följa upp -</a:t>
            </a:r>
            <a:r>
              <a:rPr lang="sv-SE" sz="1200" b="0" i="0" u="none" strike="noStrike" kern="1200" baseline="0" dirty="0">
                <a:solidFill>
                  <a:schemeClr val="tx1"/>
                </a:solidFill>
                <a:latin typeface="+mn-lt"/>
                <a:ea typeface="+mn-ea"/>
                <a:cs typeface="Arial" panose="020B0604020202020204" pitchFamily="34" charset="0"/>
              </a:rPr>
              <a:t>Den beslutande nämnden har en skyldighet att säkerställa att individen får beviljade insatser utförda med god kvalitet. I uppföljningen ingår att handläggaren samlar in information. Den viktigaste källan är individens egen beskrivning av sin aktuella situation. Det tidigare beslutet om insats och uppdraget eller ett uppdaterat uppdrag tydliggör inom vilka livsområden som individens behov, resurser och mål på nytt behöver beskrivas.  Vid uppföljningssamtalet ges individen möjlighet att komma till tals och att påverka sin situation. Uppföljning sker under pågående insats. </a:t>
            </a:r>
            <a:endParaRPr lang="sv-SE" sz="1200" b="1" i="0" u="none" strike="noStrike" kern="1200" baseline="0" dirty="0">
              <a:solidFill>
                <a:schemeClr val="tx1"/>
              </a:solidFill>
              <a:latin typeface="+mn-lt"/>
              <a:ea typeface="+mn-ea"/>
              <a:cs typeface="Arial" panose="020B0604020202020204" pitchFamily="34" charset="0"/>
            </a:endParaRPr>
          </a:p>
          <a:p>
            <a:endParaRPr lang="sv-SE" sz="1200" b="0" i="0" u="none" strike="noStrike" kern="1200" baseline="0" dirty="0">
              <a:solidFill>
                <a:schemeClr val="tx1"/>
              </a:solidFill>
              <a:latin typeface="+mn-lt"/>
              <a:ea typeface="+mn-ea"/>
              <a:cs typeface="Arial" panose="020B0604020202020204" pitchFamily="34" charset="0"/>
            </a:endParaRPr>
          </a:p>
          <a:p>
            <a:r>
              <a:rPr lang="sv-SE" sz="1200" b="1" i="0" u="none" strike="noStrike" kern="1200" baseline="0" dirty="0">
                <a:solidFill>
                  <a:schemeClr val="tx1"/>
                </a:solidFill>
                <a:latin typeface="+mn-lt"/>
                <a:ea typeface="+mn-ea"/>
                <a:cs typeface="Arial" panose="020B0604020202020204" pitchFamily="34" charset="0"/>
              </a:rPr>
              <a:t>Planera genomförande – </a:t>
            </a:r>
            <a:r>
              <a:rPr lang="sv-SE" sz="1200" b="0" i="0" u="none" strike="noStrike" kern="1200" baseline="0" dirty="0">
                <a:solidFill>
                  <a:schemeClr val="tx1"/>
                </a:solidFill>
                <a:latin typeface="+mn-lt"/>
                <a:ea typeface="+mn-ea"/>
                <a:cs typeface="Arial" panose="020B0604020202020204" pitchFamily="34" charset="0"/>
              </a:rPr>
              <a:t>Utföraren utgår i sin planering från det uppdrag som nämnden tagit fram som bland annat innehåller uppgifter om individens bedömda och avsedda funktionstillstånd, hur behovet kan tillgodoses, dvs. inriktningen för stödet och de övergripande mål som är aktuella för de livsområden som ska tillgodoses med insatser från utföraren. Hur en insats ska genomföras bör dokumenteras i en genomförandeplan som upprättas hos utföraren med hänsyn tagen till den enskildes självbestämmanderätt och integritet. Planen bör upprättas med utgångspunkt från den beslutande nämndens uppdrag till utföraren. Vid planeringen är det ofta aktuellt att bryta ner det avsedda funktionstillståndet till delmål och att då också ange tidpunkt för när delmålet kan uppnås samt datum för planerad uppföljning från utföraren. </a:t>
            </a:r>
          </a:p>
          <a:p>
            <a:endParaRPr lang="sv-SE" sz="1200" b="0" i="0" u="none" strike="noStrike" kern="1200" baseline="0" dirty="0">
              <a:solidFill>
                <a:schemeClr val="tx1"/>
              </a:solidFill>
              <a:latin typeface="+mn-lt"/>
              <a:ea typeface="+mn-ea"/>
              <a:cs typeface="Arial" panose="020B0604020202020204" pitchFamily="34" charset="0"/>
            </a:endParaRPr>
          </a:p>
          <a:p>
            <a:r>
              <a:rPr lang="sv-SE" sz="1200" b="1" i="0" u="none" strike="noStrike" kern="1200" baseline="0" dirty="0">
                <a:solidFill>
                  <a:schemeClr val="tx1"/>
                </a:solidFill>
                <a:latin typeface="+mn-lt"/>
                <a:ea typeface="+mn-ea"/>
                <a:cs typeface="Arial" panose="020B0604020202020204" pitchFamily="34" charset="0"/>
              </a:rPr>
              <a:t>Följa upp- </a:t>
            </a:r>
            <a:r>
              <a:rPr lang="sv-SE" sz="1200" b="0" i="0" u="none" strike="noStrike" kern="1200" baseline="0" dirty="0">
                <a:solidFill>
                  <a:schemeClr val="tx1"/>
                </a:solidFill>
                <a:latin typeface="+mn-lt"/>
                <a:ea typeface="+mn-ea"/>
                <a:cs typeface="Arial" panose="020B0604020202020204" pitchFamily="34" charset="0"/>
              </a:rPr>
              <a:t>Utöver att planera och genomföra insatser har även utföraren i uppgift att följa upp genomförandet för att säkerställa att individen får de beviljade insatserna utförda enligt nämndens beslut och gällande författningar. Åtgärder som vidtas i detta syfte ska dokumenteras. Resultatet av att följa upp genomförandet kan innebära att utföraren vidtar åtgärder, t.ex. reviderar individens genomförandeplan eller tar fram ny genomförandeplan. </a:t>
            </a:r>
            <a:endParaRPr lang="sv-SE" sz="1200" b="1" i="0" u="none" strike="noStrike" kern="1200" baseline="0" dirty="0">
              <a:solidFill>
                <a:schemeClr val="tx1"/>
              </a:solidFill>
              <a:latin typeface="+mn-lt"/>
              <a:ea typeface="+mn-ea"/>
              <a:cs typeface="Arial" panose="020B0604020202020204" pitchFamily="34" charset="0"/>
            </a:endParaRPr>
          </a:p>
          <a:p>
            <a:endParaRPr lang="sv-SE" sz="1400" b="0" i="0" u="none" strike="noStrike" kern="1200" baseline="0" dirty="0">
              <a:solidFill>
                <a:schemeClr val="tx1"/>
              </a:solidFill>
              <a:latin typeface="+mn-lt"/>
              <a:ea typeface="+mn-ea"/>
              <a:cs typeface="+mn-cs"/>
            </a:endParaRPr>
          </a:p>
          <a:p>
            <a:endParaRPr lang="sv-SE" dirty="0"/>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6</a:t>
            </a:fld>
            <a:endParaRPr lang="sv-SE"/>
          </a:p>
        </p:txBody>
      </p:sp>
    </p:spTree>
    <p:extLst>
      <p:ext uri="{BB962C8B-B14F-4D97-AF65-F5344CB8AC3E}">
        <p14:creationId xmlns:p14="http://schemas.microsoft.com/office/powerpoint/2010/main" val="587881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Arial" panose="020B0604020202020204" pitchFamily="34" charset="0"/>
              </a:rPr>
              <a:t>Att arbeta insatsstyrt</a:t>
            </a:r>
            <a:endParaRPr lang="sv-SE" sz="1200" kern="1200" dirty="0">
              <a:solidFill>
                <a:schemeClr val="tx1"/>
              </a:solidFill>
              <a:effectLst/>
              <a:latin typeface="+mn-lt"/>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Arial" panose="020B0604020202020204" pitchFamily="34" charset="0"/>
              </a:rPr>
              <a:t>I en insatsstyrd verksamhet passas individens behov in i organisationens befintliga insatser. P</a:t>
            </a:r>
            <a:r>
              <a:rPr lang="sv-SE" sz="1200" b="0" u="none" kern="1200" dirty="0">
                <a:solidFill>
                  <a:schemeClr val="tx1"/>
                </a:solidFill>
                <a:effectLst/>
                <a:latin typeface="+mn-lt"/>
                <a:ea typeface="+mn-ea"/>
                <a:cs typeface="+mn-cs"/>
              </a:rPr>
              <a:t>ersonen får de insatser som finns i kommunen, med mindre fokus på att individuellt besluta och utforma insatserna utifrån </a:t>
            </a:r>
            <a:r>
              <a:rPr lang="sv-SE" sz="1200" b="0" u="none" kern="1200" baseline="0" dirty="0">
                <a:solidFill>
                  <a:schemeClr val="tx1"/>
                </a:solidFill>
                <a:effectLst/>
                <a:latin typeface="+mn-lt"/>
                <a:ea typeface="+mn-ea"/>
                <a:cs typeface="+mn-cs"/>
              </a:rPr>
              <a:t>vad personen kan och inte kan själv.</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200" b="0" u="none" kern="1200" baseline="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0" u="none" kern="1200" baseline="0" dirty="0">
                <a:solidFill>
                  <a:schemeClr val="tx1"/>
                </a:solidFill>
                <a:effectLst/>
                <a:latin typeface="+mn-lt"/>
                <a:ea typeface="+mn-ea"/>
                <a:cs typeface="+mn-cs"/>
              </a:rPr>
              <a:t>Målen kan vara otydliga vilket gör det svårt att planera utförandet och göra genomförandeplan. Det kan skapa skillnader mellan personens faktiska behov, intentionen i insatsen och utförandet.</a:t>
            </a:r>
            <a:endParaRPr lang="sv-SE" sz="1200" kern="1200" dirty="0">
              <a:solidFill>
                <a:schemeClr val="tx1"/>
              </a:solidFill>
              <a:effectLst/>
              <a:latin typeface="+mn-lt"/>
              <a:ea typeface="+mn-ea"/>
              <a:cs typeface="Arial" panose="020B0604020202020204" pitchFamily="34" charset="0"/>
            </a:endParaRPr>
          </a:p>
          <a:p>
            <a:endParaRPr lang="sv-SE" sz="1200" dirty="0">
              <a:latin typeface="+mn-lt"/>
              <a:cs typeface="Arial" panose="020B0604020202020204" pitchFamily="34" charset="0"/>
            </a:endParaRPr>
          </a:p>
          <a:p>
            <a:pPr lvl="0"/>
            <a:r>
              <a:rPr lang="sv-SE" sz="1200" b="1" kern="1200" dirty="0">
                <a:solidFill>
                  <a:schemeClr val="tx1"/>
                </a:solidFill>
                <a:effectLst/>
                <a:latin typeface="+mn-lt"/>
                <a:ea typeface="+mn-ea"/>
                <a:cs typeface="Arial" panose="020B0604020202020204" pitchFamily="34" charset="0"/>
              </a:rPr>
              <a:t>Ett behovsinriktat arbetssätt </a:t>
            </a:r>
            <a:r>
              <a:rPr lang="sv-SE" sz="1200" kern="1200" dirty="0">
                <a:solidFill>
                  <a:schemeClr val="tx1"/>
                </a:solidFill>
                <a:effectLst/>
                <a:latin typeface="+mn-lt"/>
                <a:ea typeface="+mn-ea"/>
                <a:cs typeface="Arial" panose="020B0604020202020204" pitchFamily="34" charset="0"/>
              </a:rPr>
              <a:t>utgår från individen. </a:t>
            </a:r>
            <a:r>
              <a:rPr lang="sv-SE" sz="1200" b="0" kern="1200" dirty="0">
                <a:solidFill>
                  <a:schemeClr val="tx1"/>
                </a:solidFill>
                <a:effectLst/>
                <a:latin typeface="+mn-lt"/>
                <a:ea typeface="+mn-ea"/>
                <a:cs typeface="+mn-cs"/>
              </a:rPr>
              <a:t>Handläggarens bedömning och beslut utgår från personens uppfattning om</a:t>
            </a:r>
            <a:r>
              <a:rPr lang="sv-SE" sz="1200" b="0" kern="1200" baseline="0" dirty="0">
                <a:solidFill>
                  <a:schemeClr val="tx1"/>
                </a:solidFill>
                <a:effectLst/>
                <a:latin typeface="+mn-lt"/>
                <a:ea typeface="+mn-ea"/>
                <a:cs typeface="+mn-cs"/>
              </a:rPr>
              <a:t> vad han/hon kan och vad han/hon har svårt att utföra själv </a:t>
            </a:r>
            <a:r>
              <a:rPr lang="sv-SE" sz="1200" b="0" kern="1200" dirty="0">
                <a:solidFill>
                  <a:schemeClr val="tx1"/>
                </a:solidFill>
                <a:effectLst/>
                <a:latin typeface="+mn-lt"/>
                <a:ea typeface="+mn-ea"/>
                <a:cs typeface="+mn-cs"/>
              </a:rPr>
              <a:t>och tar med alla relevanta områden som påverkar</a:t>
            </a:r>
            <a:r>
              <a:rPr lang="sv-SE" sz="1200" b="0" kern="1200" baseline="0" dirty="0">
                <a:solidFill>
                  <a:schemeClr val="tx1"/>
                </a:solidFill>
                <a:effectLst/>
                <a:latin typeface="+mn-lt"/>
                <a:ea typeface="+mn-ea"/>
                <a:cs typeface="+mn-cs"/>
              </a:rPr>
              <a:t> personen i det dagliga livet, det</a:t>
            </a:r>
            <a:r>
              <a:rPr lang="sv-SE" sz="1200" b="0" kern="1200" dirty="0">
                <a:solidFill>
                  <a:schemeClr val="tx1"/>
                </a:solidFill>
                <a:effectLst/>
                <a:latin typeface="+mn-lt"/>
                <a:ea typeface="+mn-ea"/>
                <a:cs typeface="+mn-cs"/>
              </a:rPr>
              <a:t> är även</a:t>
            </a:r>
            <a:r>
              <a:rPr lang="sv-SE" sz="1200" b="0" kern="1200" baseline="0" dirty="0">
                <a:solidFill>
                  <a:schemeClr val="tx1"/>
                </a:solidFill>
                <a:effectLst/>
                <a:latin typeface="+mn-lt"/>
                <a:ea typeface="+mn-ea"/>
                <a:cs typeface="+mn-cs"/>
              </a:rPr>
              <a:t> utgångspunkten </a:t>
            </a:r>
            <a:r>
              <a:rPr lang="sv-SE" sz="1200" b="0" kern="1200" dirty="0">
                <a:solidFill>
                  <a:schemeClr val="tx1"/>
                </a:solidFill>
                <a:effectLst/>
                <a:latin typeface="+mn-lt"/>
                <a:ea typeface="+mn-ea"/>
                <a:cs typeface="+mn-cs"/>
              </a:rPr>
              <a:t>för såväl planeringen av genomförandet som för valet av arbetssätt och metoder. </a:t>
            </a:r>
          </a:p>
          <a:p>
            <a:pPr lvl="0"/>
            <a:endParaRPr lang="sv-SE" sz="1200" b="0" kern="1200" dirty="0">
              <a:solidFill>
                <a:schemeClr val="tx1"/>
              </a:solidFill>
              <a:effectLst/>
              <a:latin typeface="+mn-lt"/>
              <a:ea typeface="+mn-ea"/>
              <a:cs typeface="+mn-cs"/>
            </a:endParaRPr>
          </a:p>
          <a:p>
            <a:pPr lvl="0"/>
            <a:r>
              <a:rPr lang="sv-SE" sz="1200" b="0" kern="1200" dirty="0">
                <a:solidFill>
                  <a:schemeClr val="tx1"/>
                </a:solidFill>
                <a:effectLst/>
                <a:latin typeface="+mn-lt"/>
                <a:ea typeface="+mn-ea"/>
                <a:cs typeface="+mn-cs"/>
              </a:rPr>
              <a:t>Genom att utföra så många moment som möjligt på </a:t>
            </a:r>
            <a:r>
              <a:rPr lang="sv-SE" sz="1200" b="0" i="0" kern="1200" dirty="0">
                <a:solidFill>
                  <a:schemeClr val="tx1"/>
                </a:solidFill>
                <a:effectLst/>
                <a:latin typeface="+mn-lt"/>
                <a:ea typeface="+mn-ea"/>
                <a:cs typeface="+mn-cs"/>
              </a:rPr>
              <a:t>egen hand</a:t>
            </a:r>
            <a:r>
              <a:rPr lang="sv-SE" sz="1200" b="0" kern="1200" dirty="0">
                <a:solidFill>
                  <a:schemeClr val="tx1"/>
                </a:solidFill>
                <a:effectLst/>
                <a:latin typeface="+mn-lt"/>
                <a:ea typeface="+mn-ea"/>
                <a:cs typeface="+mn-cs"/>
              </a:rPr>
              <a:t>, behåller han/hon sin självständighet. Insatsen städ skulle därför kunna innebära olika saker för olika personer beroende på vad han/hon klarar själv.</a:t>
            </a:r>
          </a:p>
          <a:p>
            <a:pPr lvl="0"/>
            <a:endParaRPr lang="sv-SE" sz="1200" b="0" kern="1200" dirty="0">
              <a:solidFill>
                <a:schemeClr val="tx1"/>
              </a:solidFill>
              <a:effectLst/>
              <a:latin typeface="+mn-lt"/>
              <a:ea typeface="+mn-ea"/>
              <a:cs typeface="+mn-cs"/>
            </a:endParaRPr>
          </a:p>
          <a:p>
            <a:pPr lvl="0"/>
            <a:r>
              <a:rPr lang="sv-SE" sz="1200" b="0" kern="1200" dirty="0">
                <a:solidFill>
                  <a:schemeClr val="tx1"/>
                </a:solidFill>
                <a:effectLst/>
                <a:latin typeface="+mn-lt"/>
                <a:ea typeface="+mn-ea"/>
                <a:cs typeface="+mn-cs"/>
              </a:rPr>
              <a:t>Om behoven utreds i första hand kan det synliggöra även psykologiska och sociala behov som kan behöva tillgodoses. Personen kanske skulle kunna utföra en aktivitet men klarar det inte på grund av andra faktorer, t ex psykiska</a:t>
            </a:r>
          </a:p>
          <a:p>
            <a:pPr lvl="0"/>
            <a:endParaRPr lang="sv-SE" sz="1200" b="0" kern="1200" dirty="0">
              <a:solidFill>
                <a:schemeClr val="tx1"/>
              </a:solidFill>
              <a:effectLst/>
              <a:latin typeface="+mn-lt"/>
              <a:ea typeface="+mn-ea"/>
              <a:cs typeface="+mn-cs"/>
            </a:endParaRPr>
          </a:p>
          <a:p>
            <a:r>
              <a:rPr lang="sv-SE" sz="1200" b="0" kern="1200" dirty="0">
                <a:solidFill>
                  <a:schemeClr val="tx1"/>
                </a:solidFill>
                <a:effectLst/>
                <a:latin typeface="+mn-lt"/>
                <a:ea typeface="+mn-ea"/>
                <a:cs typeface="+mn-cs"/>
              </a:rPr>
              <a:t>Det kan också stärka individen att se vad den faktiskt klarar själv. </a:t>
            </a:r>
          </a:p>
          <a:p>
            <a:endParaRPr lang="sv-SE" sz="1200" kern="1200" dirty="0">
              <a:solidFill>
                <a:schemeClr val="tx1"/>
              </a:solidFill>
              <a:effectLst/>
              <a:latin typeface="Arial" panose="020B0604020202020204" pitchFamily="34" charset="0"/>
              <a:ea typeface="+mn-ea"/>
              <a:cs typeface="Arial" panose="020B0604020202020204" pitchFamily="34" charset="0"/>
            </a:endParaRPr>
          </a:p>
          <a:p>
            <a:endParaRPr lang="sv-SE" dirty="0"/>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7</a:t>
            </a:fld>
            <a:endParaRPr lang="sv-SE"/>
          </a:p>
        </p:txBody>
      </p:sp>
    </p:spTree>
    <p:extLst>
      <p:ext uri="{BB962C8B-B14F-4D97-AF65-F5344CB8AC3E}">
        <p14:creationId xmlns:p14="http://schemas.microsoft.com/office/powerpoint/2010/main" val="765163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baseline="0" dirty="0"/>
              <a:t>ICF – Internationell klassifikation av funktionstillstånd, funktionshinder och hälsa. Ett hälsospråk som är gemensamt för alla som arbetar runt individen, för att beskriva hälsa och vad som stödjer eller hindrar en persons hälsa och välmående. Både för personal som arbetar utifrån </a:t>
            </a:r>
            <a:r>
              <a:rPr lang="sv-SE" sz="1200" baseline="0" dirty="0" err="1"/>
              <a:t>SoL</a:t>
            </a:r>
            <a:r>
              <a:rPr lang="sv-SE" sz="1200" baseline="0" dirty="0"/>
              <a:t> och HSL.</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200"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dirty="0"/>
              <a:t>Mer likvärdiga utredningar</a:t>
            </a:r>
            <a:r>
              <a:rPr lang="sv-SE" sz="1200" baseline="0" dirty="0"/>
              <a:t> som</a:t>
            </a:r>
            <a:r>
              <a:rPr lang="sv-SE" sz="1200" dirty="0"/>
              <a:t> utgår från samma</a:t>
            </a:r>
            <a:r>
              <a:rPr lang="sv-SE" sz="1200" baseline="0" dirty="0"/>
              <a:t> modell och samma bedömning, idag kan det se väldigt olika ut i olika kommuner.</a:t>
            </a:r>
            <a:endParaRPr lang="sv-SE" sz="1200" dirty="0"/>
          </a:p>
          <a:p>
            <a:endParaRPr lang="sv-SE" sz="1200"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dirty="0"/>
              <a:t>Alla</a:t>
            </a:r>
            <a:r>
              <a:rPr lang="sv-SE" sz="1200" baseline="0" dirty="0"/>
              <a:t> d</a:t>
            </a:r>
            <a:r>
              <a:rPr lang="sv-SE" sz="1200" dirty="0"/>
              <a:t>okumenterar</a:t>
            </a:r>
            <a:r>
              <a:rPr lang="sv-SE" sz="1200" baseline="0" dirty="0"/>
              <a:t> på samma sätt med samma rubriker, även i genomförandeplanen. Gemensam beskrivning av personens behov och resurser.</a:t>
            </a:r>
            <a:r>
              <a:rPr lang="sv-SE" sz="1200" dirty="0"/>
              <a:t> </a:t>
            </a:r>
          </a:p>
          <a:p>
            <a:endParaRPr lang="sv-SE" sz="1200" dirty="0"/>
          </a:p>
          <a:p>
            <a:r>
              <a:rPr lang="sv-SE" sz="1200" dirty="0"/>
              <a:t>För individen och närstående blir det också tydligare vad olika aktörer bidrar med och tar ansvar för.</a:t>
            </a:r>
          </a:p>
          <a:p>
            <a:endParaRPr lang="sv-SE" sz="1200" dirty="0"/>
          </a:p>
          <a:p>
            <a:r>
              <a:rPr lang="sv-SE" sz="1200" dirty="0"/>
              <a:t>Det gemensamma språket</a:t>
            </a:r>
            <a:r>
              <a:rPr lang="sv-SE" sz="1200" baseline="0" dirty="0"/>
              <a:t> ger underlag till jämförelser på individuell, lokal och nationell nivå. </a:t>
            </a:r>
            <a:endParaRPr lang="sv-SE" sz="1200" dirty="0"/>
          </a:p>
          <a:p>
            <a:endParaRPr lang="sv-SE" dirty="0"/>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8</a:t>
            </a:fld>
            <a:endParaRPr lang="sv-SE"/>
          </a:p>
        </p:txBody>
      </p:sp>
    </p:spTree>
    <p:extLst>
      <p:ext uri="{BB962C8B-B14F-4D97-AF65-F5344CB8AC3E}">
        <p14:creationId xmlns:p14="http://schemas.microsoft.com/office/powerpoint/2010/main" val="28457481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Platshållare för bildobjekt 1"/>
          <p:cNvSpPr>
            <a:spLocks noGrp="1" noRot="1" noChangeAspect="1" noTextEdit="1"/>
          </p:cNvSpPr>
          <p:nvPr>
            <p:ph type="sldImg"/>
          </p:nvPr>
        </p:nvSpPr>
        <p:spPr bwMode="auto">
          <a:xfrm>
            <a:off x="919163" y="746125"/>
            <a:ext cx="4959350" cy="3721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Platshållare för anteckninga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100" b="0" i="0" dirty="0"/>
              <a:t>Begreppet</a:t>
            </a:r>
            <a:r>
              <a:rPr lang="sv-SE" sz="1100" b="0" i="0" baseline="0" dirty="0"/>
              <a:t> förflyttning kan innebära olika saker, det är viktigt att alla som arbetar kring personen vet vad vi menar när vi pratar om t ex förflyttning.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100" b="0" i="0" dirty="0"/>
          </a:p>
          <a:p>
            <a:pPr marL="0" marR="0" lvl="0" indent="0" algn="l" defTabSz="457200" rtl="0" eaLnBrk="1" fontAlgn="auto" latinLnBrk="0" hangingPunct="1">
              <a:lnSpc>
                <a:spcPct val="100000"/>
              </a:lnSpc>
              <a:spcBef>
                <a:spcPts val="0"/>
              </a:spcBef>
              <a:spcAft>
                <a:spcPts val="0"/>
              </a:spcAft>
              <a:buClrTx/>
              <a:buSzTx/>
              <a:buFontTx/>
              <a:buNone/>
              <a:tabLst/>
              <a:defRPr/>
            </a:pPr>
            <a:r>
              <a:rPr lang="sv-SE" sz="1100" b="0" i="0" dirty="0"/>
              <a:t>Diskussionsfråga:</a:t>
            </a:r>
            <a:r>
              <a:rPr lang="sv-SE" sz="1100" b="0" i="0" baseline="0" dirty="0"/>
              <a:t> Begreppet förflyttning – vad är det?</a:t>
            </a:r>
          </a:p>
          <a:p>
            <a:endParaRPr lang="sv-SE" altLang="sv-SE" b="1" dirty="0">
              <a:ea typeface="ＭＳ Ｐゴシック" pitchFamily="34" charset="-128"/>
            </a:endParaRPr>
          </a:p>
        </p:txBody>
      </p:sp>
      <p:sp>
        <p:nvSpPr>
          <p:cNvPr id="197636" name="Platshållare för bild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ＭＳ Ｐゴシック" pitchFamily="34" charset="-128"/>
              </a:defRPr>
            </a:lvl1pPr>
            <a:lvl2pPr marL="742851" indent="-285713" eaLnBrk="0" hangingPunct="0">
              <a:defRPr sz="2400">
                <a:solidFill>
                  <a:schemeClr val="tx1"/>
                </a:solidFill>
                <a:latin typeface="Times New Roman" pitchFamily="18" charset="0"/>
                <a:ea typeface="ＭＳ Ｐゴシック" pitchFamily="34" charset="-128"/>
              </a:defRPr>
            </a:lvl2pPr>
            <a:lvl3pPr marL="1142848" indent="-228569" eaLnBrk="0" hangingPunct="0">
              <a:defRPr sz="2400">
                <a:solidFill>
                  <a:schemeClr val="tx1"/>
                </a:solidFill>
                <a:latin typeface="Times New Roman" pitchFamily="18" charset="0"/>
                <a:ea typeface="ＭＳ Ｐゴシック" pitchFamily="34" charset="-128"/>
              </a:defRPr>
            </a:lvl3pPr>
            <a:lvl4pPr marL="1599987" indent="-228569" eaLnBrk="0" hangingPunct="0">
              <a:defRPr sz="2400">
                <a:solidFill>
                  <a:schemeClr val="tx1"/>
                </a:solidFill>
                <a:latin typeface="Times New Roman" pitchFamily="18" charset="0"/>
                <a:ea typeface="ＭＳ Ｐゴシック" pitchFamily="34" charset="-128"/>
              </a:defRPr>
            </a:lvl4pPr>
            <a:lvl5pPr marL="2057127" indent="-228569" eaLnBrk="0" hangingPunct="0">
              <a:defRPr sz="2400">
                <a:solidFill>
                  <a:schemeClr val="tx1"/>
                </a:solidFill>
                <a:latin typeface="Times New Roman" pitchFamily="18" charset="0"/>
                <a:ea typeface="ＭＳ Ｐゴシック" pitchFamily="34" charset="-128"/>
              </a:defRPr>
            </a:lvl5pPr>
            <a:lvl6pPr marL="2514265" indent="-228569"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405" indent="-228569"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8544" indent="-228569"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5683" indent="-228569"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CDA84C8B-B889-44BC-9E28-F527B8758ECE}" type="slidenum">
              <a:rPr lang="sv-SE" altLang="sv-SE" sz="1200"/>
              <a:pPr/>
              <a:t>9</a:t>
            </a:fld>
            <a:endParaRPr lang="sv-SE" altLang="sv-SE" sz="1200"/>
          </a:p>
        </p:txBody>
      </p:sp>
    </p:spTree>
    <p:extLst>
      <p:ext uri="{BB962C8B-B14F-4D97-AF65-F5344CB8AC3E}">
        <p14:creationId xmlns:p14="http://schemas.microsoft.com/office/powerpoint/2010/main" val="583928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457200">
              <a:lnSpc>
                <a:spcPct val="115000"/>
              </a:lnSpc>
              <a:spcAft>
                <a:spcPts val="0"/>
              </a:spcAft>
            </a:pPr>
            <a:r>
              <a:rPr lang="sv-SE" sz="1200" b="0" dirty="0">
                <a:effectLst/>
                <a:latin typeface="+mn-lt"/>
                <a:ea typeface="Calibri"/>
                <a:cs typeface="Times New Roman"/>
              </a:rPr>
              <a:t>Den här bilden illustrerar det centrala tänket, vi behöver se alla delarna, det är det som gör skillnaden för den enskilde. ICF utgår från personens</a:t>
            </a:r>
            <a:r>
              <a:rPr lang="sv-SE" sz="1200" b="0" baseline="0" dirty="0">
                <a:effectLst/>
                <a:latin typeface="+mn-lt"/>
                <a:ea typeface="Calibri"/>
                <a:cs typeface="Times New Roman"/>
              </a:rPr>
              <a:t> delaktighet och börjar med fungerande vardagssituationer snarare än det som inte fungerar.</a:t>
            </a:r>
            <a:endParaRPr lang="sv-SE" sz="1200" b="0" dirty="0">
              <a:effectLst/>
              <a:latin typeface="+mn-lt"/>
              <a:ea typeface="Calibri"/>
              <a:cs typeface="Times New Roman"/>
            </a:endParaRPr>
          </a:p>
          <a:p>
            <a:pPr marL="457200">
              <a:lnSpc>
                <a:spcPct val="115000"/>
              </a:lnSpc>
              <a:spcAft>
                <a:spcPts val="0"/>
              </a:spcAft>
            </a:pPr>
            <a:r>
              <a:rPr lang="sv-SE" sz="1200" b="0" dirty="0">
                <a:effectLst/>
                <a:latin typeface="+mn-lt"/>
                <a:ea typeface="Calibri"/>
                <a:cs typeface="Times New Roman"/>
              </a:rPr>
              <a:t>Hur ser vi på våra brukare, det här ger stöd i hur allt hänger ihop och påverkar personens möjligheter att utföra aktiviteter och att vara delaktiga. Vad behöver vi göra för att personen ska kunna göra saker igen trots begränsningar. Det kan vara att samverka med andra professioner och göra saker ”runt omkring” för att tex träna upp förmågor, tillrättalägga omgivningar som är hindrande, hitta nya </a:t>
            </a:r>
            <a:r>
              <a:rPr lang="sv-SE" sz="1200" b="0" dirty="0" err="1">
                <a:effectLst/>
                <a:latin typeface="+mn-lt"/>
                <a:ea typeface="Calibri"/>
                <a:cs typeface="Times New Roman"/>
              </a:rPr>
              <a:t>copingstrategier</a:t>
            </a:r>
            <a:r>
              <a:rPr lang="sv-SE" sz="1200" b="0" dirty="0">
                <a:effectLst/>
                <a:latin typeface="+mn-lt"/>
                <a:ea typeface="Calibri"/>
                <a:cs typeface="Times New Roman"/>
              </a:rPr>
              <a:t>. Det här ger ett gemensamt synsätt och kunskapssyn, oavsett om det är personal från </a:t>
            </a:r>
            <a:r>
              <a:rPr lang="sv-SE" sz="1200" b="0" dirty="0" err="1">
                <a:effectLst/>
                <a:latin typeface="+mn-lt"/>
                <a:ea typeface="Calibri"/>
                <a:cs typeface="Times New Roman"/>
              </a:rPr>
              <a:t>SoL</a:t>
            </a:r>
            <a:r>
              <a:rPr lang="sv-SE" sz="1200" b="0" dirty="0">
                <a:effectLst/>
                <a:latin typeface="+mn-lt"/>
                <a:ea typeface="Calibri"/>
                <a:cs typeface="Times New Roman"/>
              </a:rPr>
              <a:t> eller HSL.</a:t>
            </a:r>
          </a:p>
          <a:p>
            <a:pPr marL="457200">
              <a:lnSpc>
                <a:spcPct val="115000"/>
              </a:lnSpc>
              <a:spcAft>
                <a:spcPts val="0"/>
              </a:spcAft>
            </a:pPr>
            <a:r>
              <a:rPr lang="sv-SE" sz="1200" dirty="0">
                <a:effectLst/>
                <a:latin typeface="+mn-lt"/>
                <a:ea typeface="Calibri"/>
                <a:cs typeface="Times New Roman"/>
              </a:rPr>
              <a:t> </a:t>
            </a:r>
          </a:p>
          <a:p>
            <a:pPr marL="457200">
              <a:lnSpc>
                <a:spcPct val="115000"/>
              </a:lnSpc>
              <a:spcAft>
                <a:spcPts val="0"/>
              </a:spcAft>
            </a:pPr>
            <a:r>
              <a:rPr lang="sv-SE" sz="1200" b="1" dirty="0">
                <a:effectLst/>
                <a:latin typeface="+mn-lt"/>
                <a:ea typeface="Calibri"/>
                <a:cs typeface="Times New Roman"/>
              </a:rPr>
              <a:t>Livsområden</a:t>
            </a:r>
          </a:p>
          <a:p>
            <a:pPr marL="457200">
              <a:lnSpc>
                <a:spcPct val="115000"/>
              </a:lnSpc>
              <a:spcAft>
                <a:spcPts val="0"/>
              </a:spcAft>
            </a:pPr>
            <a:r>
              <a:rPr lang="sv-SE" sz="1200" b="1" dirty="0">
                <a:effectLst/>
                <a:latin typeface="+mn-lt"/>
                <a:ea typeface="Calibri"/>
                <a:cs typeface="Times New Roman"/>
              </a:rPr>
              <a:t>Aktivitet</a:t>
            </a:r>
            <a:r>
              <a:rPr lang="sv-SE" sz="1200" dirty="0">
                <a:effectLst/>
                <a:latin typeface="+mn-lt"/>
                <a:ea typeface="Calibri"/>
                <a:cs typeface="Times New Roman"/>
              </a:rPr>
              <a:t> – de uppgifter eller handlingar som individen kan göra(kapacitet) och faktiskt gör (genomförande), vad personen kan och inte kan</a:t>
            </a:r>
            <a:r>
              <a:rPr lang="sv-SE" sz="1200" baseline="0" dirty="0">
                <a:effectLst/>
                <a:latin typeface="+mn-lt"/>
                <a:ea typeface="Calibri"/>
                <a:cs typeface="Times New Roman"/>
              </a:rPr>
              <a:t> göra</a:t>
            </a:r>
            <a:r>
              <a:rPr lang="sv-SE" sz="1200" dirty="0">
                <a:effectLst/>
                <a:latin typeface="+mn-lt"/>
                <a:ea typeface="Calibri"/>
                <a:cs typeface="Times New Roman"/>
              </a:rPr>
              <a:t>.</a:t>
            </a:r>
          </a:p>
          <a:p>
            <a:pPr marL="457200" marR="0" lvl="0" indent="0" algn="l" defTabSz="457200" rtl="0" eaLnBrk="1" fontAlgn="auto" latinLnBrk="0" hangingPunct="1">
              <a:lnSpc>
                <a:spcPct val="115000"/>
              </a:lnSpc>
              <a:spcBef>
                <a:spcPts val="0"/>
              </a:spcBef>
              <a:spcAft>
                <a:spcPts val="0"/>
              </a:spcAft>
              <a:buClrTx/>
              <a:buSzTx/>
              <a:buFontTx/>
              <a:buNone/>
              <a:tabLst/>
              <a:defRPr/>
            </a:pPr>
            <a:r>
              <a:rPr lang="sv-SE" sz="1200" dirty="0">
                <a:effectLst/>
                <a:latin typeface="+mn-lt"/>
                <a:ea typeface="Calibri"/>
                <a:cs typeface="Times New Roman"/>
              </a:rPr>
              <a:t>Biståndshandläggarna utreder</a:t>
            </a:r>
            <a:r>
              <a:rPr lang="sv-SE" sz="1200" baseline="0" dirty="0">
                <a:effectLst/>
                <a:latin typeface="+mn-lt"/>
                <a:ea typeface="Calibri"/>
                <a:cs typeface="Times New Roman"/>
              </a:rPr>
              <a:t> vad som faktiskt blir gjort, inte högsta möjliga funktionsförmåga.</a:t>
            </a:r>
            <a:endParaRPr lang="sv-SE" sz="1200" dirty="0">
              <a:effectLst/>
              <a:latin typeface="+mn-lt"/>
              <a:ea typeface="Calibri"/>
              <a:cs typeface="Times New Roman"/>
            </a:endParaRPr>
          </a:p>
          <a:p>
            <a:pPr marL="457200">
              <a:lnSpc>
                <a:spcPct val="115000"/>
              </a:lnSpc>
              <a:spcAft>
                <a:spcPts val="0"/>
              </a:spcAft>
            </a:pPr>
            <a:r>
              <a:rPr lang="sv-SE" sz="1200" b="1" dirty="0">
                <a:effectLst/>
                <a:latin typeface="+mn-lt"/>
                <a:ea typeface="Calibri"/>
                <a:cs typeface="Times New Roman"/>
              </a:rPr>
              <a:t>Delaktighet</a:t>
            </a:r>
            <a:r>
              <a:rPr lang="sv-SE" sz="1200" dirty="0">
                <a:effectLst/>
                <a:latin typeface="+mn-lt"/>
                <a:ea typeface="Calibri"/>
                <a:cs typeface="Times New Roman"/>
              </a:rPr>
              <a:t> – engagemang i en livssituation, fysisk delaktighet eller att få ha inflytande, vad personen gör tillsammans med andra, hur involverad han/hon är och vad</a:t>
            </a:r>
            <a:r>
              <a:rPr lang="sv-SE" sz="1200" baseline="0" dirty="0">
                <a:effectLst/>
                <a:latin typeface="+mn-lt"/>
                <a:ea typeface="Calibri"/>
                <a:cs typeface="Times New Roman"/>
              </a:rPr>
              <a:t> personen upplever som meningsfullt, handl</a:t>
            </a:r>
            <a:r>
              <a:rPr lang="sv-SE" sz="1200" dirty="0">
                <a:effectLst/>
                <a:latin typeface="+mn-lt"/>
                <a:ea typeface="Calibri"/>
                <a:cs typeface="Times New Roman"/>
              </a:rPr>
              <a:t>ar mycket om personens upplevelse.</a:t>
            </a:r>
            <a:r>
              <a:rPr lang="sv-SE" sz="1200" baseline="0" dirty="0">
                <a:effectLst/>
                <a:latin typeface="+mn-lt"/>
                <a:ea typeface="Calibri"/>
                <a:cs typeface="Times New Roman"/>
              </a:rPr>
              <a:t> Delaktighet kan vara allt från att aktivt/fysiskt delta till att berätta hur man vill ha det eller finnas i sammanhang där andra är aktiva.</a:t>
            </a:r>
            <a:endParaRPr lang="sv-SE" sz="1200" dirty="0">
              <a:effectLst/>
              <a:latin typeface="+mn-lt"/>
              <a:ea typeface="Calibri"/>
              <a:cs typeface="Times New Roman"/>
            </a:endParaRPr>
          </a:p>
          <a:p>
            <a:pPr marL="457200">
              <a:lnSpc>
                <a:spcPct val="115000"/>
              </a:lnSpc>
              <a:spcAft>
                <a:spcPts val="0"/>
              </a:spcAft>
            </a:pPr>
            <a:endParaRPr lang="sv-SE" sz="1200" b="1" dirty="0">
              <a:effectLst/>
              <a:latin typeface="+mn-lt"/>
              <a:ea typeface="Calibri"/>
              <a:cs typeface="Times New Roman"/>
            </a:endParaRPr>
          </a:p>
          <a:p>
            <a:pPr marL="457200" marR="0" lvl="0" indent="0" algn="l" defTabSz="457200" rtl="0" eaLnBrk="1" fontAlgn="auto" latinLnBrk="0" hangingPunct="1">
              <a:lnSpc>
                <a:spcPct val="115000"/>
              </a:lnSpc>
              <a:spcBef>
                <a:spcPts val="0"/>
              </a:spcBef>
              <a:spcAft>
                <a:spcPts val="0"/>
              </a:spcAft>
              <a:buClrTx/>
              <a:buSzTx/>
              <a:buFontTx/>
              <a:buNone/>
              <a:tabLst/>
              <a:defRPr/>
            </a:pPr>
            <a:r>
              <a:rPr lang="sv-SE" sz="1200" b="1" dirty="0">
                <a:effectLst/>
                <a:latin typeface="+mn-lt"/>
                <a:ea typeface="Calibri"/>
                <a:cs typeface="Times New Roman"/>
              </a:rPr>
              <a:t>Relaterade faktorer</a:t>
            </a:r>
          </a:p>
          <a:p>
            <a:pPr marL="457200" marR="0" lvl="0" indent="0" algn="l" defTabSz="457200" rtl="0" eaLnBrk="1" fontAlgn="auto" latinLnBrk="0" hangingPunct="1">
              <a:lnSpc>
                <a:spcPct val="115000"/>
              </a:lnSpc>
              <a:spcBef>
                <a:spcPts val="0"/>
              </a:spcBef>
              <a:spcAft>
                <a:spcPts val="0"/>
              </a:spcAft>
              <a:buClrTx/>
              <a:buSzTx/>
              <a:buFontTx/>
              <a:buNone/>
              <a:tabLst/>
              <a:defRPr/>
            </a:pPr>
            <a:r>
              <a:rPr lang="sv-SE" sz="1200" b="1" dirty="0">
                <a:effectLst/>
                <a:latin typeface="+mn-lt"/>
                <a:ea typeface="Calibri"/>
                <a:cs typeface="Times New Roman"/>
              </a:rPr>
              <a:t>Kroppsstruktur och kroppsfunktion </a:t>
            </a:r>
            <a:r>
              <a:rPr lang="sv-SE" sz="1200" dirty="0">
                <a:effectLst/>
                <a:latin typeface="+mn-lt"/>
                <a:ea typeface="Calibri"/>
                <a:cs typeface="Times New Roman"/>
              </a:rPr>
              <a:t>–</a:t>
            </a:r>
            <a:r>
              <a:rPr lang="sv-SE" sz="1200" baseline="0" dirty="0">
                <a:effectLst/>
                <a:latin typeface="+mn-lt"/>
                <a:ea typeface="Calibri"/>
                <a:cs typeface="Times New Roman"/>
              </a:rPr>
              <a:t> </a:t>
            </a:r>
            <a:r>
              <a:rPr lang="sv-SE" sz="1200" dirty="0">
                <a:effectLst/>
                <a:latin typeface="+mn-lt"/>
                <a:ea typeface="Calibri"/>
                <a:cs typeface="Times New Roman"/>
              </a:rPr>
              <a:t>Struktur – kroppens anatomi, t ex bytt knäled, amputerat benet, ändrat kroppens anatomi/ strukturen i kroppen.</a:t>
            </a:r>
            <a:r>
              <a:rPr lang="sv-SE" sz="1200" baseline="0" dirty="0">
                <a:effectLst/>
                <a:latin typeface="+mn-lt"/>
                <a:ea typeface="Calibri"/>
                <a:cs typeface="Times New Roman"/>
              </a:rPr>
              <a:t> F</a:t>
            </a:r>
            <a:r>
              <a:rPr lang="sv-SE" sz="1200" dirty="0">
                <a:effectLst/>
                <a:latin typeface="+mn-lt"/>
                <a:ea typeface="Calibri"/>
                <a:cs typeface="Times New Roman"/>
              </a:rPr>
              <a:t>unktion hur kroppen fungerar, har nedsatt funktion, t ex kan ha svårt att böja benen, men också att vara yr eller trött,</a:t>
            </a:r>
            <a:r>
              <a:rPr lang="sv-SE" sz="1200" baseline="0" dirty="0">
                <a:effectLst/>
                <a:latin typeface="+mn-lt"/>
                <a:ea typeface="Calibri"/>
                <a:cs typeface="Times New Roman"/>
              </a:rPr>
              <a:t> ofta till följd av en ändrad kroppsstruktur. </a:t>
            </a:r>
            <a:r>
              <a:rPr lang="sv-SE" sz="1200" dirty="0">
                <a:effectLst/>
                <a:latin typeface="+mn-lt"/>
                <a:ea typeface="Calibri"/>
                <a:cs typeface="Times New Roman"/>
              </a:rPr>
              <a:t>Funktionsnedsättning som kan påverka personen att vara aktiv och delaktig och tvärt om.</a:t>
            </a:r>
          </a:p>
          <a:p>
            <a:pPr marL="457200">
              <a:lnSpc>
                <a:spcPct val="115000"/>
              </a:lnSpc>
              <a:spcAft>
                <a:spcPts val="0"/>
              </a:spcAft>
            </a:pPr>
            <a:endParaRPr lang="sv-SE" sz="1200" b="1" dirty="0">
              <a:effectLst/>
              <a:latin typeface="+mn-lt"/>
              <a:ea typeface="Calibri"/>
              <a:cs typeface="Times New Roman"/>
            </a:endParaRPr>
          </a:p>
          <a:p>
            <a:pPr marL="457200">
              <a:lnSpc>
                <a:spcPct val="115000"/>
              </a:lnSpc>
              <a:spcAft>
                <a:spcPts val="0"/>
              </a:spcAft>
            </a:pPr>
            <a:r>
              <a:rPr lang="sv-SE" sz="1200" b="1" dirty="0">
                <a:effectLst/>
                <a:latin typeface="+mn-lt"/>
                <a:ea typeface="Calibri"/>
                <a:cs typeface="Times New Roman"/>
              </a:rPr>
              <a:t>Omgivningsfaktorer</a:t>
            </a:r>
            <a:r>
              <a:rPr lang="sv-SE" sz="1200" dirty="0">
                <a:effectLst/>
                <a:latin typeface="+mn-lt"/>
                <a:ea typeface="Calibri"/>
                <a:cs typeface="Times New Roman"/>
              </a:rPr>
              <a:t> – den miljö som personen befinner sig i och hur den påverkar hur han/hon fungerar i olika situationer. Det kan vara underlättande med</a:t>
            </a:r>
            <a:r>
              <a:rPr lang="sv-SE" sz="1200" baseline="0" dirty="0">
                <a:effectLst/>
                <a:latin typeface="+mn-lt"/>
                <a:ea typeface="Calibri"/>
                <a:cs typeface="Times New Roman"/>
              </a:rPr>
              <a:t> positiv inverkan</a:t>
            </a:r>
            <a:r>
              <a:rPr lang="sv-SE" sz="1200" dirty="0">
                <a:effectLst/>
                <a:latin typeface="+mn-lt"/>
                <a:ea typeface="Calibri"/>
                <a:cs typeface="Times New Roman"/>
              </a:rPr>
              <a:t> eller hindrande och kan påverka aktivitet och delaktighet, t ex en brant trappa, långt till soporna, bor på landet, i stan, nätverk osv. det kan också vara faktorer som saknas.</a:t>
            </a:r>
          </a:p>
          <a:p>
            <a:pPr marL="457200">
              <a:lnSpc>
                <a:spcPct val="115000"/>
              </a:lnSpc>
              <a:spcAft>
                <a:spcPts val="0"/>
              </a:spcAft>
            </a:pPr>
            <a:endParaRPr lang="sv-SE" sz="1200" b="1" dirty="0">
              <a:effectLst/>
              <a:latin typeface="+mn-lt"/>
              <a:ea typeface="Calibri"/>
              <a:cs typeface="Times New Roman"/>
            </a:endParaRPr>
          </a:p>
          <a:p>
            <a:pPr marL="457200">
              <a:lnSpc>
                <a:spcPct val="115000"/>
              </a:lnSpc>
              <a:spcAft>
                <a:spcPts val="0"/>
              </a:spcAft>
            </a:pPr>
            <a:r>
              <a:rPr lang="sv-SE" sz="1200" b="1" dirty="0">
                <a:effectLst/>
                <a:latin typeface="+mn-lt"/>
                <a:ea typeface="Calibri"/>
                <a:cs typeface="Times New Roman"/>
              </a:rPr>
              <a:t>Personfaktorer</a:t>
            </a:r>
            <a:r>
              <a:rPr lang="sv-SE" sz="1200" dirty="0">
                <a:effectLst/>
                <a:latin typeface="+mn-lt"/>
                <a:ea typeface="Calibri"/>
                <a:cs typeface="Times New Roman"/>
              </a:rPr>
              <a:t> – faktorer</a:t>
            </a:r>
            <a:r>
              <a:rPr lang="sv-SE" sz="1200" baseline="0" dirty="0">
                <a:effectLst/>
                <a:latin typeface="+mn-lt"/>
                <a:ea typeface="Calibri"/>
                <a:cs typeface="Times New Roman"/>
              </a:rPr>
              <a:t> i bakgrund och erfarenheter som påverkar hur personen fungerar i olika situationer, </a:t>
            </a:r>
            <a:r>
              <a:rPr lang="sv-SE" sz="1200" dirty="0">
                <a:effectLst/>
                <a:latin typeface="+mn-lt"/>
                <a:ea typeface="Calibri"/>
                <a:cs typeface="Times New Roman"/>
              </a:rPr>
              <a:t>drivkraft och egenskaper, samma förutsättningar kan ge olika för olika fall.</a:t>
            </a:r>
          </a:p>
          <a:p>
            <a:pPr marL="457200">
              <a:lnSpc>
                <a:spcPct val="115000"/>
              </a:lnSpc>
              <a:spcAft>
                <a:spcPts val="0"/>
              </a:spcAft>
            </a:pPr>
            <a:endParaRPr lang="sv-SE" sz="1200" dirty="0">
              <a:effectLst/>
              <a:latin typeface="+mn-lt"/>
              <a:ea typeface="Calibri"/>
              <a:cs typeface="Times New Roman"/>
            </a:endParaRPr>
          </a:p>
          <a:p>
            <a:pPr marL="457200">
              <a:lnSpc>
                <a:spcPct val="115000"/>
              </a:lnSpc>
              <a:spcAft>
                <a:spcPts val="0"/>
              </a:spcAft>
            </a:pPr>
            <a:r>
              <a:rPr lang="sv-SE" sz="1200" dirty="0">
                <a:effectLst/>
                <a:latin typeface="+mn-lt"/>
                <a:ea typeface="Calibri"/>
                <a:cs typeface="Times New Roman"/>
              </a:rPr>
              <a:t>Allt detta påverkar bilden och behovet av stöd. Vad behöver vi titta på för att se hela individen? </a:t>
            </a:r>
          </a:p>
          <a:p>
            <a:pPr>
              <a:lnSpc>
                <a:spcPct val="90000"/>
              </a:lnSpc>
              <a:buFontTx/>
              <a:buNone/>
              <a:defRPr/>
            </a:pPr>
            <a:endParaRPr lang="sv-SE" sz="1200" dirty="0">
              <a:latin typeface="Arial" panose="020B0604020202020204" pitchFamily="34" charset="0"/>
              <a:ea typeface="ＭＳ Ｐゴシック" pitchFamily="34" charset="-128"/>
              <a:cs typeface="Arial" panose="020B0604020202020204" pitchFamily="34" charset="0"/>
            </a:endParaRPr>
          </a:p>
          <a:p>
            <a:pPr>
              <a:lnSpc>
                <a:spcPct val="90000"/>
              </a:lnSpc>
              <a:buFontTx/>
              <a:buNone/>
              <a:defRPr/>
            </a:pPr>
            <a:endParaRPr lang="sv-SE" sz="1200" dirty="0">
              <a:latin typeface="Arial" panose="020B0604020202020204" pitchFamily="34" charset="0"/>
              <a:ea typeface="ＭＳ Ｐゴシック" pitchFamily="34" charset="-128"/>
              <a:cs typeface="Arial" panose="020B0604020202020204" pitchFamily="34" charset="0"/>
            </a:endParaRPr>
          </a:p>
          <a:p>
            <a:endParaRPr lang="sv-SE" dirty="0"/>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10</a:t>
            </a:fld>
            <a:endParaRPr lang="sv-SE"/>
          </a:p>
        </p:txBody>
      </p:sp>
    </p:spTree>
    <p:extLst>
      <p:ext uri="{BB962C8B-B14F-4D97-AF65-F5344CB8AC3E}">
        <p14:creationId xmlns:p14="http://schemas.microsoft.com/office/powerpoint/2010/main" val="3089654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Aktivitet och Delaktighet i ICF är indelat i 9 områden (p 1-9 nedan). I IBIC har Socialstyrelsen lagt till två viktiga</a:t>
            </a:r>
            <a:r>
              <a:rPr lang="sv-SE" sz="1200" kern="1200" baseline="0" dirty="0">
                <a:solidFill>
                  <a:schemeClr val="tx1"/>
                </a:solidFill>
                <a:effectLst/>
                <a:latin typeface="+mn-lt"/>
                <a:ea typeface="+mn-ea"/>
                <a:cs typeface="+mn-cs"/>
              </a:rPr>
              <a:t> områden - känsla av trygghet och personligt stöd av andra - så att det blir totalt </a:t>
            </a:r>
            <a:r>
              <a:rPr lang="sv-SE" sz="1200" kern="1200" dirty="0">
                <a:solidFill>
                  <a:schemeClr val="tx1"/>
                </a:solidFill>
                <a:effectLst/>
                <a:latin typeface="+mn-lt"/>
                <a:ea typeface="+mn-ea"/>
                <a:cs typeface="+mn-cs"/>
              </a:rPr>
              <a:t>11 livsområden inom IBIC.</a:t>
            </a:r>
            <a:r>
              <a:rPr lang="sv-SE" sz="1200" kern="1200" baseline="0" dirty="0">
                <a:solidFill>
                  <a:schemeClr val="tx1"/>
                </a:solidFill>
                <a:effectLst/>
                <a:latin typeface="+mn-lt"/>
                <a:ea typeface="+mn-ea"/>
                <a:cs typeface="+mn-cs"/>
              </a:rPr>
              <a:t> </a:t>
            </a:r>
            <a:endParaRPr lang="sv-SE" sz="1200" dirty="0">
              <a:latin typeface="+mn-lt"/>
              <a:ea typeface="ＭＳ Ｐゴシック" pitchFamily="34" charset="-128"/>
            </a:endParaRPr>
          </a:p>
          <a:p>
            <a:endParaRPr lang="sv-SE" sz="1200" kern="1200" dirty="0">
              <a:solidFill>
                <a:schemeClr val="tx1"/>
              </a:solidFill>
              <a:effectLst/>
              <a:latin typeface="+mn-lt"/>
              <a:ea typeface="+mn-ea"/>
              <a:cs typeface="Arial" panose="020B0604020202020204" pitchFamily="34" charset="0"/>
            </a:endParaRPr>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11</a:t>
            </a:fld>
            <a:endParaRPr lang="sv-SE"/>
          </a:p>
        </p:txBody>
      </p:sp>
    </p:spTree>
    <p:extLst>
      <p:ext uri="{BB962C8B-B14F-4D97-AF65-F5344CB8AC3E}">
        <p14:creationId xmlns:p14="http://schemas.microsoft.com/office/powerpoint/2010/main" val="3054961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Platshållare för bildobjekt 1"/>
          <p:cNvSpPr>
            <a:spLocks noGrp="1" noRot="1" noChangeAspect="1" noTextEdit="1"/>
          </p:cNvSpPr>
          <p:nvPr>
            <p:ph type="sldImg"/>
          </p:nvPr>
        </p:nvSpPr>
        <p:spPr bwMode="auto">
          <a:xfrm>
            <a:off x="676275" y="811213"/>
            <a:ext cx="5384800" cy="40386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Platshållare för anteckninga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sv-SE" sz="1100" b="0" kern="1200" dirty="0">
              <a:solidFill>
                <a:schemeClr val="tx1"/>
              </a:solidFill>
              <a:effectLst/>
              <a:latin typeface="+mn-lt"/>
              <a:ea typeface="+mn-ea"/>
              <a:cs typeface="Arial" panose="020B0604020202020204" pitchFamily="34" charset="0"/>
            </a:endParaRPr>
          </a:p>
          <a:p>
            <a:pPr lvl="0"/>
            <a:r>
              <a:rPr lang="sv-SE" sz="1100" b="1" kern="1200" dirty="0">
                <a:solidFill>
                  <a:schemeClr val="tx1"/>
                </a:solidFill>
                <a:effectLst/>
                <a:latin typeface="+mn-lt"/>
                <a:ea typeface="+mn-ea"/>
                <a:cs typeface="Arial" panose="020B0604020202020204" pitchFamily="34" charset="0"/>
              </a:rPr>
              <a:t>Aktivitet och delaktighet </a:t>
            </a:r>
            <a:r>
              <a:rPr lang="sv-SE" sz="1100" b="0" kern="1200" dirty="0">
                <a:solidFill>
                  <a:schemeClr val="tx1"/>
                </a:solidFill>
                <a:effectLst/>
                <a:latin typeface="+mn-lt"/>
                <a:ea typeface="+mn-ea"/>
                <a:cs typeface="Arial" panose="020B0604020202020204" pitchFamily="34" charset="0"/>
              </a:rPr>
              <a:t>Aktivitet – vad man </a:t>
            </a:r>
            <a:r>
              <a:rPr lang="sv-SE" sz="1100" b="1" kern="1200" dirty="0">
                <a:solidFill>
                  <a:schemeClr val="tx1"/>
                </a:solidFill>
                <a:effectLst/>
                <a:latin typeface="+mn-lt"/>
                <a:ea typeface="+mn-ea"/>
                <a:cs typeface="Arial" panose="020B0604020202020204" pitchFamily="34" charset="0"/>
              </a:rPr>
              <a:t>gör</a:t>
            </a:r>
            <a:r>
              <a:rPr lang="sv-SE" sz="1100" b="0" kern="1200" dirty="0">
                <a:solidFill>
                  <a:schemeClr val="tx1"/>
                </a:solidFill>
                <a:effectLst/>
                <a:latin typeface="+mn-lt"/>
                <a:ea typeface="+mn-ea"/>
                <a:cs typeface="Arial" panose="020B0604020202020204" pitchFamily="34" charset="0"/>
              </a:rPr>
              <a:t> i vardagen Delaktighet innefattar att vara </a:t>
            </a:r>
            <a:r>
              <a:rPr lang="sv-SE" sz="1100" b="1" kern="1200" dirty="0">
                <a:solidFill>
                  <a:schemeClr val="tx1"/>
                </a:solidFill>
                <a:effectLst/>
                <a:latin typeface="+mn-lt"/>
                <a:ea typeface="+mn-ea"/>
                <a:cs typeface="Arial" panose="020B0604020202020204" pitchFamily="34" charset="0"/>
              </a:rPr>
              <a:t>självständig</a:t>
            </a:r>
            <a:r>
              <a:rPr lang="sv-SE" sz="1100" b="0" kern="1200" dirty="0">
                <a:solidFill>
                  <a:schemeClr val="tx1"/>
                </a:solidFill>
                <a:effectLst/>
                <a:latin typeface="+mn-lt"/>
                <a:ea typeface="+mn-ea"/>
                <a:cs typeface="Arial" panose="020B0604020202020204" pitchFamily="34" charset="0"/>
              </a:rPr>
              <a:t> och </a:t>
            </a:r>
            <a:r>
              <a:rPr lang="sv-SE" sz="1100" b="1" kern="1200" dirty="0">
                <a:solidFill>
                  <a:schemeClr val="tx1"/>
                </a:solidFill>
                <a:effectLst/>
                <a:latin typeface="+mn-lt"/>
                <a:ea typeface="+mn-ea"/>
                <a:cs typeface="Arial" panose="020B0604020202020204" pitchFamily="34" charset="0"/>
              </a:rPr>
              <a:t>bestämma</a:t>
            </a:r>
            <a:r>
              <a:rPr lang="sv-SE" sz="1100" b="0" kern="1200" dirty="0">
                <a:solidFill>
                  <a:schemeClr val="tx1"/>
                </a:solidFill>
                <a:effectLst/>
                <a:latin typeface="+mn-lt"/>
                <a:ea typeface="+mn-ea"/>
                <a:cs typeface="Arial" panose="020B0604020202020204" pitchFamily="34" charset="0"/>
              </a:rPr>
              <a:t> över sitt eget liv, även om man inte kan utföra aktiviteter på egen hand. </a:t>
            </a:r>
          </a:p>
          <a:p>
            <a:r>
              <a:rPr lang="sv-SE" sz="1100" b="0" kern="1200" dirty="0">
                <a:solidFill>
                  <a:schemeClr val="tx1"/>
                </a:solidFill>
                <a:effectLst/>
                <a:latin typeface="+mn-lt"/>
                <a:ea typeface="+mn-ea"/>
                <a:cs typeface="Arial" panose="020B0604020202020204" pitchFamily="34" charset="0"/>
              </a:rPr>
              <a:t> </a:t>
            </a:r>
          </a:p>
          <a:p>
            <a:r>
              <a:rPr lang="sv-SE" sz="1100" b="0" kern="1200" dirty="0">
                <a:solidFill>
                  <a:schemeClr val="tx1"/>
                </a:solidFill>
                <a:effectLst/>
                <a:latin typeface="+mn-lt"/>
                <a:ea typeface="+mn-ea"/>
                <a:cs typeface="Arial" panose="020B0604020202020204" pitchFamily="34" charset="0"/>
              </a:rPr>
              <a:t>Handläggarna väger in både </a:t>
            </a:r>
            <a:r>
              <a:rPr lang="sv-SE" sz="1100" b="1" kern="1200" dirty="0">
                <a:solidFill>
                  <a:schemeClr val="tx1"/>
                </a:solidFill>
                <a:effectLst/>
                <a:latin typeface="+mn-lt"/>
                <a:ea typeface="+mn-ea"/>
                <a:cs typeface="Arial" panose="020B0604020202020204" pitchFamily="34" charset="0"/>
              </a:rPr>
              <a:t>resurser</a:t>
            </a:r>
            <a:r>
              <a:rPr lang="sv-SE" sz="1100" b="0" kern="1200" dirty="0">
                <a:solidFill>
                  <a:schemeClr val="tx1"/>
                </a:solidFill>
                <a:effectLst/>
                <a:latin typeface="+mn-lt"/>
                <a:ea typeface="+mn-ea"/>
                <a:cs typeface="Arial" panose="020B0604020202020204" pitchFamily="34" charset="0"/>
              </a:rPr>
              <a:t> och </a:t>
            </a:r>
            <a:r>
              <a:rPr lang="sv-SE" sz="1100" b="1" kern="1200" dirty="0">
                <a:solidFill>
                  <a:schemeClr val="tx1"/>
                </a:solidFill>
                <a:effectLst/>
                <a:latin typeface="+mn-lt"/>
                <a:ea typeface="+mn-ea"/>
                <a:cs typeface="Arial" panose="020B0604020202020204" pitchFamily="34" charset="0"/>
              </a:rPr>
              <a:t>svårigheter</a:t>
            </a:r>
            <a:r>
              <a:rPr lang="sv-SE" sz="1100" b="0" kern="1200" dirty="0">
                <a:solidFill>
                  <a:schemeClr val="tx1"/>
                </a:solidFill>
                <a:effectLst/>
                <a:latin typeface="+mn-lt"/>
                <a:ea typeface="+mn-ea"/>
                <a:cs typeface="Arial" panose="020B0604020202020204" pitchFamily="34" charset="0"/>
              </a:rPr>
              <a:t> i bedömningen. </a:t>
            </a:r>
          </a:p>
          <a:p>
            <a:r>
              <a:rPr lang="sv-SE" sz="1100" b="0" kern="1200" dirty="0">
                <a:solidFill>
                  <a:schemeClr val="tx1"/>
                </a:solidFill>
                <a:effectLst/>
                <a:latin typeface="+mn-lt"/>
                <a:ea typeface="+mn-ea"/>
                <a:cs typeface="Arial" panose="020B0604020202020204" pitchFamily="34" charset="0"/>
              </a:rPr>
              <a:t> </a:t>
            </a:r>
          </a:p>
          <a:p>
            <a:r>
              <a:rPr lang="sv-SE" sz="1100" b="1" kern="1200" dirty="0">
                <a:solidFill>
                  <a:schemeClr val="tx1"/>
                </a:solidFill>
                <a:effectLst/>
                <a:latin typeface="+mn-lt"/>
                <a:ea typeface="+mn-ea"/>
                <a:cs typeface="Arial" panose="020B0604020202020204" pitchFamily="34" charset="0"/>
              </a:rPr>
              <a:t>Två extra livsområden </a:t>
            </a:r>
            <a:r>
              <a:rPr lang="sv-SE" sz="1100" b="0" kern="1200" dirty="0">
                <a:solidFill>
                  <a:schemeClr val="tx1"/>
                </a:solidFill>
                <a:effectLst/>
                <a:latin typeface="+mn-lt"/>
                <a:ea typeface="+mn-ea"/>
                <a:cs typeface="Arial" panose="020B0604020202020204" pitchFamily="34" charset="0"/>
              </a:rPr>
              <a:t>(de sista) är tillagda för att </a:t>
            </a:r>
            <a:r>
              <a:rPr lang="sv-SE" sz="1100" b="1" kern="1200" dirty="0">
                <a:solidFill>
                  <a:schemeClr val="tx1"/>
                </a:solidFill>
                <a:effectLst/>
                <a:latin typeface="+mn-lt"/>
                <a:ea typeface="+mn-ea"/>
                <a:cs typeface="Arial" panose="020B0604020202020204" pitchFamily="34" charset="0"/>
              </a:rPr>
              <a:t>klargöra andra viktiga </a:t>
            </a:r>
            <a:r>
              <a:rPr lang="sv-SE" sz="1100" b="0" kern="1200" dirty="0">
                <a:solidFill>
                  <a:schemeClr val="tx1"/>
                </a:solidFill>
                <a:effectLst/>
                <a:latin typeface="+mn-lt"/>
                <a:ea typeface="+mn-ea"/>
                <a:cs typeface="Arial" panose="020B0604020202020204" pitchFamily="34" charset="0"/>
              </a:rPr>
              <a:t>områden som inte finns i ICF, men är relaterade till ICF-områden. </a:t>
            </a:r>
          </a:p>
          <a:p>
            <a:r>
              <a:rPr lang="sv-SE" sz="1100" b="1" kern="1200" dirty="0">
                <a:solidFill>
                  <a:schemeClr val="tx1"/>
                </a:solidFill>
                <a:effectLst/>
                <a:latin typeface="+mn-lt"/>
                <a:ea typeface="+mn-ea"/>
                <a:cs typeface="Arial" panose="020B0604020202020204" pitchFamily="34" charset="0"/>
              </a:rPr>
              <a:t> </a:t>
            </a:r>
            <a:endParaRPr lang="sv-SE" sz="1100" kern="1200" dirty="0">
              <a:solidFill>
                <a:schemeClr val="tx1"/>
              </a:solidFill>
              <a:effectLst/>
              <a:latin typeface="+mn-lt"/>
              <a:ea typeface="+mn-ea"/>
              <a:cs typeface="Arial" panose="020B0604020202020204" pitchFamily="34" charset="0"/>
            </a:endParaRPr>
          </a:p>
          <a:p>
            <a:r>
              <a:rPr lang="sv-SE" sz="1100" b="1" u="sng" kern="1200" dirty="0">
                <a:solidFill>
                  <a:schemeClr val="tx1"/>
                </a:solidFill>
                <a:effectLst/>
                <a:latin typeface="+mn-lt"/>
                <a:ea typeface="+mn-ea"/>
                <a:cs typeface="Arial" panose="020B0604020202020204" pitchFamily="34" charset="0"/>
              </a:rPr>
              <a:t>1 lärande och tillämpa</a:t>
            </a:r>
            <a:r>
              <a:rPr lang="sv-SE" sz="1100" b="1" u="sng" kern="1200" baseline="0" dirty="0">
                <a:solidFill>
                  <a:schemeClr val="tx1"/>
                </a:solidFill>
                <a:effectLst/>
                <a:latin typeface="+mn-lt"/>
                <a:ea typeface="+mn-ea"/>
                <a:cs typeface="Arial" panose="020B0604020202020204" pitchFamily="34" charset="0"/>
              </a:rPr>
              <a:t> kunskap</a:t>
            </a:r>
            <a:r>
              <a:rPr lang="sv-SE" sz="1100" kern="1200" dirty="0">
                <a:solidFill>
                  <a:schemeClr val="tx1"/>
                </a:solidFill>
                <a:effectLst/>
                <a:latin typeface="+mn-lt"/>
                <a:ea typeface="+mn-ea"/>
                <a:cs typeface="Arial" panose="020B0604020202020204" pitchFamily="34" charset="0"/>
              </a:rPr>
              <a:t> - kunna ta beslut, lösa problem och se konsekvenser av olika val</a:t>
            </a:r>
          </a:p>
          <a:p>
            <a:r>
              <a:rPr lang="sv-SE" sz="1100" kern="1200" dirty="0">
                <a:solidFill>
                  <a:schemeClr val="tx1"/>
                </a:solidFill>
                <a:effectLst/>
                <a:latin typeface="+mn-lt"/>
                <a:ea typeface="+mn-ea"/>
                <a:cs typeface="Arial" panose="020B0604020202020204" pitchFamily="34" charset="0"/>
              </a:rPr>
              <a:t>Exempel på stöd –följa med den äldre till läkaren för att se</a:t>
            </a:r>
            <a:r>
              <a:rPr lang="sv-SE" sz="1100" kern="1200" baseline="0" dirty="0">
                <a:solidFill>
                  <a:schemeClr val="tx1"/>
                </a:solidFill>
                <a:effectLst/>
                <a:latin typeface="+mn-lt"/>
                <a:ea typeface="+mn-ea"/>
                <a:cs typeface="Arial" panose="020B0604020202020204" pitchFamily="34" charset="0"/>
              </a:rPr>
              <a:t> till att denne förstår vad som beslutas, dela cigaretter så att de räcker hela dagen, samla post och ge till anhöriga.</a:t>
            </a:r>
            <a:endParaRPr lang="sv-SE" sz="1100" kern="1200" dirty="0">
              <a:solidFill>
                <a:schemeClr val="tx1"/>
              </a:solidFill>
              <a:effectLst/>
              <a:latin typeface="+mn-lt"/>
              <a:ea typeface="+mn-ea"/>
              <a:cs typeface="Arial" panose="020B0604020202020204" pitchFamily="34" charset="0"/>
            </a:endParaRPr>
          </a:p>
          <a:p>
            <a:r>
              <a:rPr lang="sv-SE" sz="1100" kern="1200" dirty="0">
                <a:solidFill>
                  <a:schemeClr val="tx1"/>
                </a:solidFill>
                <a:effectLst/>
                <a:latin typeface="+mn-lt"/>
                <a:ea typeface="+mn-ea"/>
                <a:cs typeface="Arial" panose="020B0604020202020204" pitchFamily="34" charset="0"/>
              </a:rPr>
              <a:t> </a:t>
            </a:r>
          </a:p>
          <a:p>
            <a:r>
              <a:rPr lang="sv-SE" sz="1100" u="sng" kern="1200" dirty="0">
                <a:solidFill>
                  <a:schemeClr val="tx1"/>
                </a:solidFill>
                <a:effectLst/>
                <a:latin typeface="+mn-lt"/>
                <a:ea typeface="+mn-ea"/>
                <a:cs typeface="Arial" panose="020B0604020202020204" pitchFamily="34" charset="0"/>
              </a:rPr>
              <a:t>2 </a:t>
            </a:r>
            <a:r>
              <a:rPr lang="sv-SE" sz="1100" b="1" u="sng" kern="1200" dirty="0">
                <a:solidFill>
                  <a:schemeClr val="tx1"/>
                </a:solidFill>
                <a:effectLst/>
                <a:latin typeface="+mn-lt"/>
                <a:ea typeface="+mn-ea"/>
                <a:cs typeface="Arial" panose="020B0604020202020204" pitchFamily="34" charset="0"/>
              </a:rPr>
              <a:t>allmänna</a:t>
            </a:r>
            <a:r>
              <a:rPr lang="sv-SE" sz="1100" b="0" u="sng" kern="1200" baseline="0" dirty="0">
                <a:solidFill>
                  <a:schemeClr val="tx1"/>
                </a:solidFill>
                <a:effectLst/>
                <a:latin typeface="+mn-lt"/>
                <a:ea typeface="+mn-ea"/>
                <a:cs typeface="Arial" panose="020B0604020202020204" pitchFamily="34" charset="0"/>
              </a:rPr>
              <a:t> </a:t>
            </a:r>
            <a:r>
              <a:rPr lang="sv-SE" sz="1100" b="1" u="sng" kern="1200" baseline="0" dirty="0">
                <a:solidFill>
                  <a:schemeClr val="tx1"/>
                </a:solidFill>
                <a:effectLst/>
                <a:latin typeface="+mn-lt"/>
                <a:ea typeface="+mn-ea"/>
                <a:cs typeface="Arial" panose="020B0604020202020204" pitchFamily="34" charset="0"/>
              </a:rPr>
              <a:t>uppgifter och krav</a:t>
            </a:r>
            <a:r>
              <a:rPr lang="sv-SE" sz="1100" kern="1200" dirty="0">
                <a:solidFill>
                  <a:schemeClr val="tx1"/>
                </a:solidFill>
                <a:effectLst/>
                <a:latin typeface="+mn-lt"/>
                <a:ea typeface="+mn-ea"/>
                <a:cs typeface="Arial" panose="020B0604020202020204" pitchFamily="34" charset="0"/>
              </a:rPr>
              <a:t> -kunna genomföra uppgifter i vardagen och hantera stress och krav. Veta när man ska äta regelbundet, planera dagen.</a:t>
            </a:r>
          </a:p>
          <a:p>
            <a:r>
              <a:rPr lang="sv-SE" sz="1100" kern="1200" dirty="0">
                <a:solidFill>
                  <a:schemeClr val="tx1"/>
                </a:solidFill>
                <a:effectLst/>
                <a:latin typeface="+mn-lt"/>
                <a:ea typeface="+mn-ea"/>
                <a:cs typeface="Arial" panose="020B0604020202020204" pitchFamily="34" charset="0"/>
              </a:rPr>
              <a:t>Exempel</a:t>
            </a:r>
            <a:r>
              <a:rPr lang="sv-SE" sz="1100" kern="1200" baseline="0" dirty="0">
                <a:solidFill>
                  <a:schemeClr val="tx1"/>
                </a:solidFill>
                <a:effectLst/>
                <a:latin typeface="+mn-lt"/>
                <a:ea typeface="+mn-ea"/>
                <a:cs typeface="Arial" panose="020B0604020202020204" pitchFamily="34" charset="0"/>
              </a:rPr>
              <a:t> på stöd – besöka den äldre på regelbundna tider för att se till att personen får i sig mat, påminna om att den äldre har tid hos frisören, se hjälpa den äldre att gå och lägga sig i tid, anpassa omgivningen för att minska stress.</a:t>
            </a:r>
            <a:endParaRPr lang="sv-SE" sz="1100" kern="1200" dirty="0">
              <a:solidFill>
                <a:schemeClr val="tx1"/>
              </a:solidFill>
              <a:effectLst/>
              <a:latin typeface="+mn-lt"/>
              <a:ea typeface="+mn-ea"/>
              <a:cs typeface="Arial" panose="020B0604020202020204" pitchFamily="34" charset="0"/>
            </a:endParaRPr>
          </a:p>
          <a:p>
            <a:r>
              <a:rPr lang="sv-SE" sz="1100" kern="1200" dirty="0">
                <a:solidFill>
                  <a:schemeClr val="tx1"/>
                </a:solidFill>
                <a:effectLst/>
                <a:latin typeface="+mn-lt"/>
                <a:ea typeface="+mn-ea"/>
                <a:cs typeface="Arial" panose="020B0604020202020204" pitchFamily="34" charset="0"/>
              </a:rPr>
              <a:t> </a:t>
            </a:r>
          </a:p>
          <a:p>
            <a:r>
              <a:rPr lang="sv-SE" sz="1100" b="1" u="sng" kern="1200" dirty="0">
                <a:solidFill>
                  <a:schemeClr val="tx1"/>
                </a:solidFill>
                <a:effectLst/>
                <a:latin typeface="+mn-lt"/>
                <a:ea typeface="+mn-ea"/>
                <a:cs typeface="Arial" panose="020B0604020202020204" pitchFamily="34" charset="0"/>
              </a:rPr>
              <a:t>3 kommunikation</a:t>
            </a:r>
            <a:r>
              <a:rPr lang="sv-SE" sz="1100" kern="1200" dirty="0">
                <a:solidFill>
                  <a:schemeClr val="tx1"/>
                </a:solidFill>
                <a:effectLst/>
                <a:latin typeface="+mn-lt"/>
                <a:ea typeface="+mn-ea"/>
                <a:cs typeface="Arial" panose="020B0604020202020204" pitchFamily="34" charset="0"/>
              </a:rPr>
              <a:t> – uttrycka sig, förstå och ta emot meddelanden och kommunicera. Höra och förstå tal, göra sig förstådd och använda larm och telefon.</a:t>
            </a:r>
          </a:p>
          <a:p>
            <a:r>
              <a:rPr lang="sv-SE" sz="1100" kern="1200" dirty="0">
                <a:solidFill>
                  <a:schemeClr val="tx1"/>
                </a:solidFill>
                <a:effectLst/>
                <a:latin typeface="+mn-lt"/>
                <a:ea typeface="+mn-ea"/>
                <a:cs typeface="Arial" panose="020B0604020202020204" pitchFamily="34" charset="0"/>
              </a:rPr>
              <a:t>Exempel</a:t>
            </a:r>
            <a:r>
              <a:rPr lang="sv-SE" sz="1100" kern="1200" baseline="0" dirty="0">
                <a:solidFill>
                  <a:schemeClr val="tx1"/>
                </a:solidFill>
                <a:effectLst/>
                <a:latin typeface="+mn-lt"/>
                <a:ea typeface="+mn-ea"/>
                <a:cs typeface="Arial" panose="020B0604020202020204" pitchFamily="34" charset="0"/>
              </a:rPr>
              <a:t> – att tala tydligt för att den äldre ska förstå vad man säger, hjälpa den äldre att ringa ett telefonnummer, skriva ner vad den äldre ska göra istället för att säga det, använda teckenspråk.</a:t>
            </a:r>
            <a:endParaRPr lang="sv-SE" sz="1100" kern="1200" dirty="0">
              <a:solidFill>
                <a:schemeClr val="tx1"/>
              </a:solidFill>
              <a:effectLst/>
              <a:latin typeface="+mn-lt"/>
              <a:ea typeface="+mn-ea"/>
              <a:cs typeface="Arial" panose="020B0604020202020204" pitchFamily="34" charset="0"/>
            </a:endParaRPr>
          </a:p>
          <a:p>
            <a:r>
              <a:rPr lang="sv-SE" sz="1100" kern="1200" dirty="0">
                <a:solidFill>
                  <a:schemeClr val="tx1"/>
                </a:solidFill>
                <a:effectLst/>
                <a:latin typeface="+mn-lt"/>
                <a:ea typeface="+mn-ea"/>
                <a:cs typeface="Arial" panose="020B0604020202020204" pitchFamily="34" charset="0"/>
              </a:rPr>
              <a:t> </a:t>
            </a:r>
          </a:p>
          <a:p>
            <a:r>
              <a:rPr lang="sv-SE" sz="1100" b="1" u="sng" kern="1200" dirty="0">
                <a:solidFill>
                  <a:schemeClr val="tx1"/>
                </a:solidFill>
                <a:effectLst/>
                <a:latin typeface="+mn-lt"/>
                <a:ea typeface="+mn-ea"/>
                <a:cs typeface="Arial" panose="020B0604020202020204" pitchFamily="34" charset="0"/>
              </a:rPr>
              <a:t>4 förflyttning</a:t>
            </a:r>
            <a:r>
              <a:rPr lang="sv-SE" sz="1100" kern="1200" dirty="0">
                <a:solidFill>
                  <a:schemeClr val="tx1"/>
                </a:solidFill>
                <a:effectLst/>
                <a:latin typeface="+mn-lt"/>
                <a:ea typeface="+mn-ea"/>
                <a:cs typeface="Arial" panose="020B0604020202020204" pitchFamily="34" charset="0"/>
              </a:rPr>
              <a:t> – kunna röra på sig lyfta och bära, använda transportmedel. T ex resa sig plocka upp något eller gå.</a:t>
            </a:r>
          </a:p>
          <a:p>
            <a:r>
              <a:rPr lang="sv-SE" sz="1100" kern="1200" dirty="0">
                <a:solidFill>
                  <a:schemeClr val="tx1"/>
                </a:solidFill>
                <a:effectLst/>
                <a:latin typeface="+mn-lt"/>
                <a:ea typeface="+mn-ea"/>
                <a:cs typeface="Arial" panose="020B0604020202020204" pitchFamily="34" charset="0"/>
              </a:rPr>
              <a:t>Exempel på stöd</a:t>
            </a:r>
            <a:r>
              <a:rPr lang="sv-SE" sz="1100" kern="1200" baseline="0" dirty="0">
                <a:solidFill>
                  <a:schemeClr val="tx1"/>
                </a:solidFill>
                <a:effectLst/>
                <a:latin typeface="+mn-lt"/>
                <a:ea typeface="+mn-ea"/>
                <a:cs typeface="Arial" panose="020B0604020202020204" pitchFamily="34" charset="0"/>
              </a:rPr>
              <a:t> – köra den äldre i rullstol, stödja vid promenad, hjälpa till att lyfta ner tvättkorgen till tvättstugan, förflytta den äldre med lift, att skjutsa den äldre till dagverksamheten.</a:t>
            </a:r>
            <a:endParaRPr lang="sv-SE" sz="1100" kern="1200" dirty="0">
              <a:solidFill>
                <a:schemeClr val="tx1"/>
              </a:solidFill>
              <a:effectLst/>
              <a:latin typeface="+mn-lt"/>
              <a:ea typeface="+mn-ea"/>
              <a:cs typeface="Arial" panose="020B0604020202020204" pitchFamily="34" charset="0"/>
            </a:endParaRPr>
          </a:p>
          <a:p>
            <a:r>
              <a:rPr lang="sv-SE" sz="1100" kern="1200" dirty="0">
                <a:solidFill>
                  <a:schemeClr val="tx1"/>
                </a:solidFill>
                <a:effectLst/>
                <a:latin typeface="+mn-lt"/>
                <a:ea typeface="+mn-ea"/>
                <a:cs typeface="Arial" panose="020B0604020202020204" pitchFamily="34" charset="0"/>
              </a:rPr>
              <a:t> </a:t>
            </a:r>
          </a:p>
          <a:p>
            <a:r>
              <a:rPr lang="sv-SE" sz="1100" b="1" u="sng" kern="1200" dirty="0">
                <a:solidFill>
                  <a:schemeClr val="tx1"/>
                </a:solidFill>
                <a:effectLst/>
                <a:latin typeface="+mn-lt"/>
                <a:ea typeface="+mn-ea"/>
                <a:cs typeface="Arial" panose="020B0604020202020204" pitchFamily="34" charset="0"/>
              </a:rPr>
              <a:t>5 personlig vård</a:t>
            </a:r>
            <a:r>
              <a:rPr lang="sv-SE" sz="1100" kern="1200" dirty="0">
                <a:solidFill>
                  <a:schemeClr val="tx1"/>
                </a:solidFill>
                <a:effectLst/>
                <a:latin typeface="+mn-lt"/>
                <a:ea typeface="+mn-ea"/>
                <a:cs typeface="Arial" panose="020B0604020202020204" pitchFamily="34" charset="0"/>
              </a:rPr>
              <a:t> – sköta sin kropp och hälsa. Klä sig, toalettbesök, äta och dricka.</a:t>
            </a:r>
          </a:p>
          <a:p>
            <a:r>
              <a:rPr lang="sv-SE" sz="1100" kern="1200" dirty="0">
                <a:solidFill>
                  <a:schemeClr val="tx1"/>
                </a:solidFill>
                <a:effectLst/>
                <a:latin typeface="+mn-lt"/>
                <a:ea typeface="+mn-ea"/>
                <a:cs typeface="Arial" panose="020B0604020202020204" pitchFamily="34" charset="0"/>
              </a:rPr>
              <a:t>Exempel</a:t>
            </a:r>
            <a:r>
              <a:rPr lang="sv-SE" sz="1100" kern="1200" baseline="0" dirty="0">
                <a:solidFill>
                  <a:schemeClr val="tx1"/>
                </a:solidFill>
                <a:effectLst/>
                <a:latin typeface="+mn-lt"/>
                <a:ea typeface="+mn-ea"/>
                <a:cs typeface="Arial" panose="020B0604020202020204" pitchFamily="34" charset="0"/>
              </a:rPr>
              <a:t> på stöd – hjälpa den äldre att duscha/raka sig/borsta tänderna/kamma sig/smörja in sig med krämer, hjälpa den äldre att få i sig mat och dryck, hjälpa den äldre att gå på toaletten. Hjälpa med av- och påklädning, motivera den äldre Att träna eller ta sina mediciner.</a:t>
            </a:r>
            <a:endParaRPr lang="sv-SE" sz="1100" kern="1200" dirty="0">
              <a:solidFill>
                <a:schemeClr val="tx1"/>
              </a:solidFill>
              <a:effectLst/>
              <a:latin typeface="+mn-lt"/>
              <a:ea typeface="+mn-ea"/>
              <a:cs typeface="Arial" panose="020B0604020202020204" pitchFamily="34" charset="0"/>
            </a:endParaRPr>
          </a:p>
          <a:p>
            <a:r>
              <a:rPr lang="sv-SE" sz="1100" kern="1200" dirty="0">
                <a:solidFill>
                  <a:schemeClr val="tx1"/>
                </a:solidFill>
                <a:effectLst/>
                <a:latin typeface="+mn-lt"/>
                <a:ea typeface="+mn-ea"/>
                <a:cs typeface="Arial" panose="020B0604020202020204" pitchFamily="34" charset="0"/>
              </a:rPr>
              <a:t> </a:t>
            </a:r>
          </a:p>
          <a:p>
            <a:r>
              <a:rPr lang="sv-SE" sz="1100" b="1" u="sng" kern="1200" dirty="0">
                <a:solidFill>
                  <a:schemeClr val="tx1"/>
                </a:solidFill>
                <a:effectLst/>
                <a:latin typeface="+mn-lt"/>
                <a:ea typeface="+mn-ea"/>
                <a:cs typeface="Arial" panose="020B0604020202020204" pitchFamily="34" charset="0"/>
              </a:rPr>
              <a:t>6 hemliv</a:t>
            </a:r>
            <a:r>
              <a:rPr lang="sv-SE" sz="1100" kern="1200" dirty="0">
                <a:solidFill>
                  <a:schemeClr val="tx1"/>
                </a:solidFill>
                <a:effectLst/>
                <a:latin typeface="+mn-lt"/>
                <a:ea typeface="+mn-ea"/>
                <a:cs typeface="Arial" panose="020B0604020202020204" pitchFamily="34" charset="0"/>
              </a:rPr>
              <a:t> – sköta hushåll och vardagssysslor – laga mat, handla, tvätta.</a:t>
            </a:r>
          </a:p>
          <a:p>
            <a:r>
              <a:rPr lang="sv-SE" sz="1100" kern="1200" dirty="0">
                <a:solidFill>
                  <a:schemeClr val="tx1"/>
                </a:solidFill>
                <a:effectLst/>
                <a:latin typeface="+mn-lt"/>
                <a:ea typeface="+mn-ea"/>
                <a:cs typeface="Arial" panose="020B0604020202020204" pitchFamily="34" charset="0"/>
              </a:rPr>
              <a:t>Exempel</a:t>
            </a:r>
            <a:r>
              <a:rPr lang="sv-SE" sz="1100" kern="1200" baseline="0" dirty="0">
                <a:solidFill>
                  <a:schemeClr val="tx1"/>
                </a:solidFill>
                <a:effectLst/>
                <a:latin typeface="+mn-lt"/>
                <a:ea typeface="+mn-ea"/>
                <a:cs typeface="Arial" panose="020B0604020202020204" pitchFamily="34" charset="0"/>
              </a:rPr>
              <a:t> – hjälpa den äldre att städa, ge stöd att skriva inköpslista, hjälpa att sortera tvätten, diska, laga mat.</a:t>
            </a:r>
            <a:endParaRPr lang="sv-SE" sz="1100" kern="1200" dirty="0">
              <a:solidFill>
                <a:schemeClr val="tx1"/>
              </a:solidFill>
              <a:effectLst/>
              <a:latin typeface="+mn-lt"/>
              <a:ea typeface="+mn-ea"/>
              <a:cs typeface="Arial" panose="020B0604020202020204" pitchFamily="34" charset="0"/>
            </a:endParaRPr>
          </a:p>
          <a:p>
            <a:r>
              <a:rPr lang="sv-SE" sz="1100" b="1" kern="1200" dirty="0">
                <a:solidFill>
                  <a:schemeClr val="tx1"/>
                </a:solidFill>
                <a:effectLst/>
                <a:latin typeface="Arial" panose="020B0604020202020204" pitchFamily="34" charset="0"/>
                <a:ea typeface="+mn-ea"/>
                <a:cs typeface="Arial" panose="020B0604020202020204" pitchFamily="34" charset="0"/>
              </a:rPr>
              <a:t> </a:t>
            </a:r>
            <a:endParaRPr lang="sv-SE" sz="1100" kern="1200" dirty="0">
              <a:solidFill>
                <a:schemeClr val="tx1"/>
              </a:solidFill>
              <a:effectLst/>
              <a:latin typeface="Arial" panose="020B0604020202020204" pitchFamily="34" charset="0"/>
              <a:ea typeface="+mn-ea"/>
              <a:cs typeface="Arial" panose="020B0604020202020204" pitchFamily="34" charset="0"/>
            </a:endParaRPr>
          </a:p>
        </p:txBody>
      </p:sp>
      <p:sp>
        <p:nvSpPr>
          <p:cNvPr id="179204" name="Platshållare för bild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ＭＳ Ｐゴシック" pitchFamily="34" charset="-128"/>
              </a:defRPr>
            </a:lvl1pPr>
            <a:lvl2pPr marL="742753" indent="-285675" eaLnBrk="0" hangingPunct="0">
              <a:defRPr sz="2400">
                <a:solidFill>
                  <a:schemeClr val="tx1"/>
                </a:solidFill>
                <a:latin typeface="Times New Roman" pitchFamily="18" charset="0"/>
                <a:ea typeface="ＭＳ Ｐゴシック" pitchFamily="34" charset="-128"/>
              </a:defRPr>
            </a:lvl2pPr>
            <a:lvl3pPr marL="1142696" indent="-228538" eaLnBrk="0" hangingPunct="0">
              <a:defRPr sz="2400">
                <a:solidFill>
                  <a:schemeClr val="tx1"/>
                </a:solidFill>
                <a:latin typeface="Times New Roman" pitchFamily="18" charset="0"/>
                <a:ea typeface="ＭＳ Ｐゴシック" pitchFamily="34" charset="-128"/>
              </a:defRPr>
            </a:lvl3pPr>
            <a:lvl4pPr marL="1599774" indent="-228538" eaLnBrk="0" hangingPunct="0">
              <a:defRPr sz="2400">
                <a:solidFill>
                  <a:schemeClr val="tx1"/>
                </a:solidFill>
                <a:latin typeface="Times New Roman" pitchFamily="18" charset="0"/>
                <a:ea typeface="ＭＳ Ｐゴシック" pitchFamily="34" charset="-128"/>
              </a:defRPr>
            </a:lvl4pPr>
            <a:lvl5pPr marL="2056854" indent="-228538" eaLnBrk="0" hangingPunct="0">
              <a:defRPr sz="2400">
                <a:solidFill>
                  <a:schemeClr val="tx1"/>
                </a:solidFill>
                <a:latin typeface="Times New Roman" pitchFamily="18" charset="0"/>
                <a:ea typeface="ＭＳ Ｐゴシック" pitchFamily="34" charset="-128"/>
              </a:defRPr>
            </a:lvl5pPr>
            <a:lvl6pPr marL="2513931" indent="-228538"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009" indent="-228538"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8088" indent="-228538"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5166" indent="-228538"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A89700AE-10AA-4BCD-ABE8-91055CC39CA4}" type="slidenum">
              <a:rPr lang="sv-SE" sz="1200">
                <a:solidFill>
                  <a:prstClr val="black"/>
                </a:solidFill>
              </a:rPr>
              <a:pPr/>
              <a:t>12</a:t>
            </a:fld>
            <a:endParaRPr lang="sv-SE" sz="1200">
              <a:solidFill>
                <a:prstClr val="black"/>
              </a:solidFill>
            </a:endParaRPr>
          </a:p>
        </p:txBody>
      </p:sp>
    </p:spTree>
    <p:extLst>
      <p:ext uri="{BB962C8B-B14F-4D97-AF65-F5344CB8AC3E}">
        <p14:creationId xmlns:p14="http://schemas.microsoft.com/office/powerpoint/2010/main" val="1677328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b="1" u="sng" kern="1200" dirty="0">
                <a:solidFill>
                  <a:schemeClr val="tx1"/>
                </a:solidFill>
                <a:effectLst/>
                <a:latin typeface="+mn-lt"/>
                <a:ea typeface="+mn-ea"/>
                <a:cs typeface="Arial" panose="020B0604020202020204" pitchFamily="34" charset="0"/>
              </a:rPr>
              <a:t>7 mellanmänskliga</a:t>
            </a:r>
            <a:r>
              <a:rPr lang="sv-SE" sz="1100" b="1" u="sng" kern="1200" baseline="0" dirty="0">
                <a:solidFill>
                  <a:schemeClr val="tx1"/>
                </a:solidFill>
                <a:effectLst/>
                <a:latin typeface="+mn-lt"/>
                <a:ea typeface="+mn-ea"/>
                <a:cs typeface="Arial" panose="020B0604020202020204" pitchFamily="34" charset="0"/>
              </a:rPr>
              <a:t> interaktioner och relationer</a:t>
            </a:r>
            <a:r>
              <a:rPr lang="sv-SE" sz="1100" kern="1200" dirty="0">
                <a:solidFill>
                  <a:schemeClr val="tx1"/>
                </a:solidFill>
                <a:effectLst/>
                <a:latin typeface="+mn-lt"/>
                <a:ea typeface="+mn-ea"/>
                <a:cs typeface="Arial" panose="020B0604020202020204" pitchFamily="34" charset="0"/>
              </a:rPr>
              <a:t> - skapa, bibehålla och avsluta formella och informella relationer. Ta kontakt med hemtjänst.</a:t>
            </a:r>
          </a:p>
          <a:p>
            <a:r>
              <a:rPr lang="sv-SE" sz="1100" kern="1200" dirty="0">
                <a:solidFill>
                  <a:schemeClr val="tx1"/>
                </a:solidFill>
                <a:effectLst/>
                <a:latin typeface="+mn-lt"/>
                <a:ea typeface="+mn-ea"/>
                <a:cs typeface="Arial" panose="020B0604020202020204" pitchFamily="34" charset="0"/>
              </a:rPr>
              <a:t>Exempel – hjälpa den äldre att behålla kontakten</a:t>
            </a:r>
            <a:r>
              <a:rPr lang="sv-SE" sz="1100" kern="1200" baseline="0" dirty="0">
                <a:solidFill>
                  <a:schemeClr val="tx1"/>
                </a:solidFill>
                <a:effectLst/>
                <a:latin typeface="+mn-lt"/>
                <a:ea typeface="+mn-ea"/>
                <a:cs typeface="Arial" panose="020B0604020202020204" pitchFamily="34" charset="0"/>
              </a:rPr>
              <a:t> med sina anhöriga, stödja den äldre md vad man ska säga och inte till den andra boenden i matsalen, anpassa aktiviter så att den äldre kan vara med(t ex inte ha gruppaktiviteter om den äldre inte förstår sociala koder).</a:t>
            </a:r>
          </a:p>
          <a:p>
            <a:r>
              <a:rPr lang="sv-SE" sz="1100" kern="1200" baseline="0" dirty="0">
                <a:solidFill>
                  <a:schemeClr val="tx1"/>
                </a:solidFill>
                <a:effectLst/>
                <a:latin typeface="+mn-lt"/>
                <a:ea typeface="+mn-ea"/>
                <a:cs typeface="Arial" panose="020B0604020202020204" pitchFamily="34" charset="0"/>
              </a:rPr>
              <a:t> </a:t>
            </a:r>
            <a:r>
              <a:rPr lang="sv-SE" sz="1100" b="1" kern="1200" dirty="0">
                <a:solidFill>
                  <a:schemeClr val="tx1"/>
                </a:solidFill>
                <a:effectLst/>
                <a:latin typeface="+mn-lt"/>
                <a:ea typeface="+mn-ea"/>
                <a:cs typeface="Arial" panose="020B0604020202020204" pitchFamily="34" charset="0"/>
              </a:rPr>
              <a:t> </a:t>
            </a:r>
            <a:endParaRPr lang="sv-SE" sz="1100" kern="1200" dirty="0">
              <a:solidFill>
                <a:schemeClr val="tx1"/>
              </a:solidFill>
              <a:effectLst/>
              <a:latin typeface="+mn-lt"/>
              <a:ea typeface="+mn-ea"/>
              <a:cs typeface="Arial" panose="020B0604020202020204" pitchFamily="34" charset="0"/>
            </a:endParaRPr>
          </a:p>
          <a:p>
            <a:r>
              <a:rPr lang="sv-SE" sz="1100" b="1" u="sng" kern="1200" dirty="0">
                <a:solidFill>
                  <a:schemeClr val="tx1"/>
                </a:solidFill>
                <a:effectLst/>
                <a:latin typeface="+mn-lt"/>
                <a:ea typeface="+mn-ea"/>
                <a:cs typeface="Arial" panose="020B0604020202020204" pitchFamily="34" charset="0"/>
              </a:rPr>
              <a:t>8 viktiga livsområden</a:t>
            </a:r>
            <a:r>
              <a:rPr lang="sv-SE" sz="1100" kern="1200" dirty="0">
                <a:solidFill>
                  <a:schemeClr val="tx1"/>
                </a:solidFill>
                <a:effectLst/>
                <a:latin typeface="+mn-lt"/>
                <a:ea typeface="+mn-ea"/>
                <a:cs typeface="Arial" panose="020B0604020202020204" pitchFamily="34" charset="0"/>
              </a:rPr>
              <a:t> – utbildning och sysselsättning, arbete. Sköta ekonomi</a:t>
            </a:r>
          </a:p>
          <a:p>
            <a:r>
              <a:rPr lang="sv-SE" sz="1100" kern="1200" dirty="0">
                <a:solidFill>
                  <a:schemeClr val="tx1"/>
                </a:solidFill>
                <a:effectLst/>
                <a:latin typeface="+mn-lt"/>
                <a:ea typeface="+mn-ea"/>
                <a:cs typeface="Arial" panose="020B0604020202020204" pitchFamily="34" charset="0"/>
              </a:rPr>
              <a:t>Exempel</a:t>
            </a:r>
            <a:r>
              <a:rPr lang="sv-SE" sz="1100" kern="1200" baseline="0" dirty="0">
                <a:solidFill>
                  <a:schemeClr val="tx1"/>
                </a:solidFill>
                <a:effectLst/>
                <a:latin typeface="+mn-lt"/>
                <a:ea typeface="+mn-ea"/>
                <a:cs typeface="Arial" panose="020B0604020202020204" pitchFamily="34" charset="0"/>
              </a:rPr>
              <a:t> – hjälpa att betala räkningar eller ta ut pengar, ordna en god man, lägga fram rena kläder om den äldre ska till t ex dagverksamhet.</a:t>
            </a:r>
            <a:endParaRPr lang="sv-SE" sz="1100" kern="1200" dirty="0">
              <a:solidFill>
                <a:schemeClr val="tx1"/>
              </a:solidFill>
              <a:effectLst/>
              <a:latin typeface="+mn-lt"/>
              <a:ea typeface="+mn-ea"/>
              <a:cs typeface="Arial" panose="020B0604020202020204" pitchFamily="34" charset="0"/>
            </a:endParaRPr>
          </a:p>
          <a:p>
            <a:r>
              <a:rPr lang="sv-SE" sz="1100" kern="1200" dirty="0">
                <a:solidFill>
                  <a:schemeClr val="tx1"/>
                </a:solidFill>
                <a:effectLst/>
                <a:latin typeface="+mn-lt"/>
                <a:ea typeface="+mn-ea"/>
                <a:cs typeface="Arial" panose="020B0604020202020204" pitchFamily="34" charset="0"/>
              </a:rPr>
              <a:t> </a:t>
            </a:r>
          </a:p>
          <a:p>
            <a:r>
              <a:rPr lang="sv-SE" sz="1100" b="1" u="sng" kern="1200" dirty="0">
                <a:solidFill>
                  <a:schemeClr val="tx1"/>
                </a:solidFill>
                <a:effectLst/>
                <a:latin typeface="+mn-lt"/>
                <a:ea typeface="+mn-ea"/>
                <a:cs typeface="Arial" panose="020B0604020202020204" pitchFamily="34" charset="0"/>
              </a:rPr>
              <a:t>9 samhällsgemenskap</a:t>
            </a:r>
            <a:r>
              <a:rPr lang="sv-SE" sz="1100" b="1" u="none" kern="1200" dirty="0">
                <a:solidFill>
                  <a:schemeClr val="tx1"/>
                </a:solidFill>
                <a:effectLst/>
                <a:latin typeface="+mn-lt"/>
                <a:ea typeface="+mn-ea"/>
                <a:cs typeface="Arial" panose="020B0604020202020204" pitchFamily="34" charset="0"/>
              </a:rPr>
              <a:t>,</a:t>
            </a:r>
            <a:r>
              <a:rPr lang="sv-SE" sz="1100" b="1" u="none" kern="1200" baseline="0" dirty="0">
                <a:solidFill>
                  <a:schemeClr val="tx1"/>
                </a:solidFill>
                <a:effectLst/>
                <a:latin typeface="+mn-lt"/>
                <a:ea typeface="+mn-ea"/>
                <a:cs typeface="Arial" panose="020B0604020202020204" pitchFamily="34" charset="0"/>
              </a:rPr>
              <a:t> socialt och medborgerligt liv</a:t>
            </a:r>
            <a:r>
              <a:rPr lang="sv-SE" sz="1100" kern="1200" dirty="0">
                <a:solidFill>
                  <a:schemeClr val="tx1"/>
                </a:solidFill>
                <a:effectLst/>
                <a:latin typeface="+mn-lt"/>
                <a:ea typeface="+mn-ea"/>
                <a:cs typeface="Arial" panose="020B0604020202020204" pitchFamily="34" charset="0"/>
              </a:rPr>
              <a:t> - meningsfullt liv och fritid utanför hemmet, delta i samhällsliv. Intressen.</a:t>
            </a:r>
          </a:p>
          <a:p>
            <a:r>
              <a:rPr lang="sv-SE" sz="1100" kern="1200" dirty="0">
                <a:solidFill>
                  <a:schemeClr val="tx1"/>
                </a:solidFill>
                <a:effectLst/>
                <a:latin typeface="+mn-lt"/>
                <a:ea typeface="+mn-ea"/>
                <a:cs typeface="Arial" panose="020B0604020202020204" pitchFamily="34" charset="0"/>
              </a:rPr>
              <a:t>Exempel</a:t>
            </a:r>
            <a:r>
              <a:rPr lang="sv-SE" sz="1100" kern="1200" baseline="0" dirty="0">
                <a:solidFill>
                  <a:schemeClr val="tx1"/>
                </a:solidFill>
                <a:effectLst/>
                <a:latin typeface="+mn-lt"/>
                <a:ea typeface="+mn-ea"/>
                <a:cs typeface="Arial" panose="020B0604020202020204" pitchFamily="34" charset="0"/>
              </a:rPr>
              <a:t> – följa med den äldre på promenad, gå och fika tillsammans med den äldre, anordna bingo för flera äldre, att man går på en fotbollsmatch, följa med den äldre till kyrkan, hjälpa den äldre att rösta vid politiska val.</a:t>
            </a:r>
            <a:endParaRPr lang="sv-SE" sz="1100" kern="1200" dirty="0">
              <a:solidFill>
                <a:schemeClr val="tx1"/>
              </a:solidFill>
              <a:effectLst/>
              <a:latin typeface="+mn-lt"/>
              <a:ea typeface="+mn-ea"/>
              <a:cs typeface="Arial" panose="020B0604020202020204" pitchFamily="34" charset="0"/>
            </a:endParaRPr>
          </a:p>
          <a:p>
            <a:r>
              <a:rPr lang="sv-SE" sz="1100" kern="1200" dirty="0">
                <a:solidFill>
                  <a:schemeClr val="tx1"/>
                </a:solidFill>
                <a:effectLst/>
                <a:latin typeface="+mn-lt"/>
                <a:ea typeface="+mn-ea"/>
                <a:cs typeface="Arial" panose="020B0604020202020204" pitchFamily="34" charset="0"/>
              </a:rPr>
              <a:t> </a:t>
            </a:r>
          </a:p>
          <a:p>
            <a:r>
              <a:rPr lang="sv-SE" sz="1100" b="1" u="sng" kern="1200" dirty="0">
                <a:solidFill>
                  <a:schemeClr val="tx1"/>
                </a:solidFill>
                <a:effectLst/>
                <a:latin typeface="+mn-lt"/>
                <a:ea typeface="+mn-ea"/>
                <a:cs typeface="Arial" panose="020B0604020202020204" pitchFamily="34" charset="0"/>
              </a:rPr>
              <a:t>10 känsla</a:t>
            </a:r>
            <a:r>
              <a:rPr lang="sv-SE" sz="1100" b="1" u="sng" kern="1200" baseline="0" dirty="0">
                <a:solidFill>
                  <a:schemeClr val="tx1"/>
                </a:solidFill>
                <a:effectLst/>
                <a:latin typeface="+mn-lt"/>
                <a:ea typeface="+mn-ea"/>
                <a:cs typeface="Arial" panose="020B0604020202020204" pitchFamily="34" charset="0"/>
              </a:rPr>
              <a:t> av</a:t>
            </a:r>
            <a:r>
              <a:rPr lang="sv-SE" sz="1100" b="1" u="sng" kern="1200" dirty="0">
                <a:solidFill>
                  <a:schemeClr val="tx1"/>
                </a:solidFill>
                <a:effectLst/>
                <a:latin typeface="+mn-lt"/>
                <a:ea typeface="+mn-ea"/>
                <a:cs typeface="Arial" panose="020B0604020202020204" pitchFamily="34" charset="0"/>
              </a:rPr>
              <a:t> trygghet</a:t>
            </a:r>
            <a:r>
              <a:rPr lang="sv-SE" sz="1100" kern="1200" dirty="0">
                <a:solidFill>
                  <a:schemeClr val="tx1"/>
                </a:solidFill>
                <a:effectLst/>
                <a:latin typeface="+mn-lt"/>
                <a:ea typeface="+mn-ea"/>
                <a:cs typeface="Arial" panose="020B0604020202020204" pitchFamily="34" charset="0"/>
              </a:rPr>
              <a:t> – den upplevda känslan av trygghet i och utanför hemmet.</a:t>
            </a:r>
          </a:p>
          <a:p>
            <a:r>
              <a:rPr lang="sv-SE" sz="1100" kern="1200" dirty="0">
                <a:solidFill>
                  <a:schemeClr val="tx1"/>
                </a:solidFill>
                <a:effectLst/>
                <a:latin typeface="+mn-lt"/>
                <a:ea typeface="+mn-ea"/>
                <a:cs typeface="Arial" panose="020B0604020202020204" pitchFamily="34" charset="0"/>
              </a:rPr>
              <a:t>Exempel –</a:t>
            </a:r>
            <a:r>
              <a:rPr lang="sv-SE" sz="1100" kern="1200" baseline="0" dirty="0">
                <a:solidFill>
                  <a:schemeClr val="tx1"/>
                </a:solidFill>
                <a:effectLst/>
                <a:latin typeface="+mn-lt"/>
                <a:ea typeface="+mn-ea"/>
                <a:cs typeface="Arial" panose="020B0604020202020204" pitchFamily="34" charset="0"/>
              </a:rPr>
              <a:t> titta till den äldre när den sover (tillsynsbesök), ringa den äldre för att höra hur den mår, se till att den äldre har möjlighet att larma om det händer något, försöka planera så att det är samma personal som oftast besöker den äldre. </a:t>
            </a:r>
            <a:endParaRPr lang="sv-SE" sz="1100" kern="1200" dirty="0">
              <a:solidFill>
                <a:schemeClr val="tx1"/>
              </a:solidFill>
              <a:effectLst/>
              <a:latin typeface="+mn-lt"/>
              <a:ea typeface="+mn-ea"/>
              <a:cs typeface="Arial" panose="020B0604020202020204" pitchFamily="34" charset="0"/>
            </a:endParaRPr>
          </a:p>
          <a:p>
            <a:r>
              <a:rPr lang="sv-SE" sz="1100" kern="1200" dirty="0">
                <a:solidFill>
                  <a:schemeClr val="tx1"/>
                </a:solidFill>
                <a:effectLst/>
                <a:latin typeface="+mn-lt"/>
                <a:ea typeface="+mn-ea"/>
                <a:cs typeface="Arial" panose="020B0604020202020204" pitchFamily="34" charset="0"/>
              </a:rPr>
              <a:t> </a:t>
            </a:r>
          </a:p>
          <a:p>
            <a:r>
              <a:rPr lang="sv-SE" sz="1100" b="1" u="sng" kern="1200" dirty="0">
                <a:solidFill>
                  <a:schemeClr val="tx1"/>
                </a:solidFill>
                <a:effectLst/>
                <a:latin typeface="+mn-lt"/>
                <a:ea typeface="+mn-ea"/>
                <a:cs typeface="Arial" panose="020B0604020202020204" pitchFamily="34" charset="0"/>
              </a:rPr>
              <a:t>11 personligt stöd</a:t>
            </a:r>
            <a:r>
              <a:rPr lang="sv-SE" sz="1100" b="1" u="sng" kern="1200" baseline="0" dirty="0">
                <a:solidFill>
                  <a:schemeClr val="tx1"/>
                </a:solidFill>
                <a:effectLst/>
                <a:latin typeface="+mn-lt"/>
                <a:ea typeface="+mn-ea"/>
                <a:cs typeface="Arial" panose="020B0604020202020204" pitchFamily="34" charset="0"/>
              </a:rPr>
              <a:t> från personer som vårdar eller stödjer</a:t>
            </a:r>
            <a:r>
              <a:rPr lang="sv-SE" sz="1100" kern="1200" dirty="0">
                <a:solidFill>
                  <a:schemeClr val="tx1"/>
                </a:solidFill>
                <a:effectLst/>
                <a:latin typeface="+mn-lt"/>
                <a:ea typeface="+mn-ea"/>
                <a:cs typeface="Arial" panose="020B0604020202020204" pitchFamily="34" charset="0"/>
              </a:rPr>
              <a:t> -</a:t>
            </a:r>
            <a:r>
              <a:rPr lang="sv-SE" sz="1100" kern="1200" dirty="0">
                <a:solidFill>
                  <a:schemeClr val="tx1"/>
                </a:solidFill>
                <a:effectLst/>
                <a:latin typeface="+mn-lt"/>
                <a:ea typeface="+mn-ea"/>
                <a:cs typeface="+mn-cs"/>
              </a:rPr>
              <a:t>insatsen syftar</a:t>
            </a:r>
            <a:r>
              <a:rPr lang="sv-SE" sz="1100" kern="1200" baseline="0" dirty="0">
                <a:solidFill>
                  <a:schemeClr val="tx1"/>
                </a:solidFill>
                <a:effectLst/>
                <a:latin typeface="+mn-lt"/>
                <a:ea typeface="+mn-ea"/>
                <a:cs typeface="+mn-cs"/>
              </a:rPr>
              <a:t> också till i</a:t>
            </a:r>
            <a:r>
              <a:rPr lang="sv-SE" sz="1100" kern="1200" dirty="0">
                <a:solidFill>
                  <a:schemeClr val="tx1"/>
                </a:solidFill>
                <a:effectLst/>
                <a:latin typeface="+mn-lt"/>
                <a:ea typeface="+mn-ea"/>
                <a:cs typeface="+mn-cs"/>
              </a:rPr>
              <a:t>ndirekt stöd eller avlastning till anhörigvårdare.</a:t>
            </a:r>
            <a:r>
              <a:rPr lang="sv-SE" sz="1100" kern="1200" dirty="0">
                <a:solidFill>
                  <a:schemeClr val="tx1"/>
                </a:solidFill>
                <a:effectLst/>
                <a:latin typeface="+mn-lt"/>
                <a:ea typeface="+mn-ea"/>
                <a:cs typeface="Arial" panose="020B0604020202020204" pitchFamily="34" charset="0"/>
              </a:rPr>
              <a:t> </a:t>
            </a:r>
          </a:p>
          <a:p>
            <a:endParaRPr lang="sv-SE" dirty="0">
              <a:ea typeface="ＭＳ Ｐゴシック" pitchFamily="34" charset="-128"/>
            </a:endParaRPr>
          </a:p>
          <a:p>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13</a:t>
            </a:fld>
            <a:endParaRPr lang="sv-SE"/>
          </a:p>
        </p:txBody>
      </p:sp>
    </p:spTree>
    <p:extLst>
      <p:ext uri="{BB962C8B-B14F-4D97-AF65-F5344CB8AC3E}">
        <p14:creationId xmlns:p14="http://schemas.microsoft.com/office/powerpoint/2010/main" val="2680674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b="1" u="sng" kern="1200" dirty="0">
                <a:solidFill>
                  <a:schemeClr val="tx1"/>
                </a:solidFill>
                <a:effectLst/>
                <a:latin typeface="+mn-lt"/>
                <a:ea typeface="+mn-ea"/>
                <a:cs typeface="Arial" panose="020B0604020202020204" pitchFamily="34" charset="0"/>
              </a:rPr>
              <a:t>VAD ÄR BEHOVET OCH VILKET LIVSOMRÅDE SKA VÄLJAS</a:t>
            </a:r>
            <a:endParaRPr lang="sv-SE" sz="1100" kern="1200" dirty="0">
              <a:solidFill>
                <a:schemeClr val="tx1"/>
              </a:solidFill>
              <a:effectLst/>
              <a:latin typeface="+mn-lt"/>
              <a:ea typeface="+mn-ea"/>
              <a:cs typeface="Arial" panose="020B0604020202020204" pitchFamily="34" charset="0"/>
            </a:endParaRPr>
          </a:p>
          <a:p>
            <a:r>
              <a:rPr lang="sv-SE" sz="1100" kern="1200" dirty="0">
                <a:solidFill>
                  <a:schemeClr val="tx1"/>
                </a:solidFill>
                <a:effectLst/>
                <a:latin typeface="+mn-lt"/>
                <a:ea typeface="+mn-ea"/>
                <a:cs typeface="Arial" panose="020B0604020202020204" pitchFamily="34" charset="0"/>
              </a:rPr>
              <a:t>Exempel</a:t>
            </a:r>
          </a:p>
          <a:p>
            <a:r>
              <a:rPr lang="sv-SE" sz="1100" kern="1200" dirty="0">
                <a:solidFill>
                  <a:schemeClr val="tx1"/>
                </a:solidFill>
                <a:effectLst/>
                <a:latin typeface="+mn-lt"/>
                <a:ea typeface="+mn-ea"/>
                <a:cs typeface="Arial" panose="020B0604020202020204" pitchFamily="34" charset="0"/>
              </a:rPr>
              <a:t>Johan uttrycker att han vill ringa sin mamma på julafton, men behöver stöd med detta. Vilket livsområde man väljer att jobba med beror på vilken typ av stöd personal behöver ge Johan gällande att ringa hans mamma.</a:t>
            </a:r>
          </a:p>
          <a:p>
            <a:pPr lvl="0"/>
            <a:r>
              <a:rPr lang="sv-SE" sz="1100" kern="1200" dirty="0">
                <a:solidFill>
                  <a:schemeClr val="tx1"/>
                </a:solidFill>
                <a:effectLst/>
                <a:latin typeface="+mn-lt"/>
                <a:ea typeface="+mn-ea"/>
                <a:cs typeface="Arial" panose="020B0604020202020204" pitchFamily="34" charset="0"/>
              </a:rPr>
              <a:t>Om Johans stödbehov är att han inte kan </a:t>
            </a:r>
            <a:r>
              <a:rPr lang="sv-SE" sz="1100" b="1" kern="1200" dirty="0">
                <a:solidFill>
                  <a:schemeClr val="tx1"/>
                </a:solidFill>
                <a:effectLst/>
                <a:latin typeface="+mn-lt"/>
                <a:ea typeface="+mn-ea"/>
                <a:cs typeface="Arial" panose="020B0604020202020204" pitchFamily="34" charset="0"/>
              </a:rPr>
              <a:t>lyfta telefonen</a:t>
            </a:r>
            <a:r>
              <a:rPr lang="sv-SE" sz="1100" kern="1200" dirty="0">
                <a:solidFill>
                  <a:schemeClr val="tx1"/>
                </a:solidFill>
                <a:effectLst/>
                <a:latin typeface="+mn-lt"/>
                <a:ea typeface="+mn-ea"/>
                <a:cs typeface="Arial" panose="020B0604020202020204" pitchFamily="34" charset="0"/>
              </a:rPr>
              <a:t> ska man fokusera på livsområdet </a:t>
            </a:r>
            <a:r>
              <a:rPr lang="sv-SE" sz="1100" b="1" u="sng" kern="1200" dirty="0">
                <a:solidFill>
                  <a:schemeClr val="tx1"/>
                </a:solidFill>
                <a:effectLst/>
                <a:latin typeface="+mn-lt"/>
                <a:ea typeface="+mn-ea"/>
                <a:cs typeface="Arial" panose="020B0604020202020204" pitchFamily="34" charset="0"/>
              </a:rPr>
              <a:t>förflyttning</a:t>
            </a:r>
            <a:r>
              <a:rPr lang="sv-SE" sz="1100" kern="1200" dirty="0">
                <a:solidFill>
                  <a:schemeClr val="tx1"/>
                </a:solidFill>
                <a:effectLst/>
                <a:latin typeface="+mn-lt"/>
                <a:ea typeface="+mn-ea"/>
                <a:cs typeface="Arial" panose="020B0604020202020204" pitchFamily="34" charset="0"/>
              </a:rPr>
              <a:t>. </a:t>
            </a:r>
          </a:p>
          <a:p>
            <a:r>
              <a:rPr lang="sv-SE" sz="1100" kern="1200" dirty="0">
                <a:solidFill>
                  <a:schemeClr val="tx1"/>
                </a:solidFill>
                <a:effectLst/>
                <a:latin typeface="+mn-lt"/>
                <a:ea typeface="+mn-ea"/>
                <a:cs typeface="Arial" panose="020B0604020202020204" pitchFamily="34" charset="0"/>
              </a:rPr>
              <a:t> </a:t>
            </a:r>
          </a:p>
          <a:p>
            <a:pPr lvl="0"/>
            <a:r>
              <a:rPr lang="sv-SE" sz="1100" kern="1200" dirty="0">
                <a:solidFill>
                  <a:schemeClr val="tx1"/>
                </a:solidFill>
                <a:effectLst/>
                <a:latin typeface="+mn-lt"/>
                <a:ea typeface="+mn-ea"/>
                <a:cs typeface="Arial" panose="020B0604020202020204" pitchFamily="34" charset="0"/>
              </a:rPr>
              <a:t>Behöver Johan stöd med att han </a:t>
            </a:r>
            <a:r>
              <a:rPr lang="sv-SE" sz="1100" b="1" kern="1200" dirty="0">
                <a:solidFill>
                  <a:schemeClr val="tx1"/>
                </a:solidFill>
                <a:effectLst/>
                <a:latin typeface="+mn-lt"/>
                <a:ea typeface="+mn-ea"/>
                <a:cs typeface="Arial" panose="020B0604020202020204" pitchFamily="34" charset="0"/>
              </a:rPr>
              <a:t>inte hör </a:t>
            </a:r>
            <a:r>
              <a:rPr lang="sv-SE" sz="1100" kern="1200" dirty="0">
                <a:solidFill>
                  <a:schemeClr val="tx1"/>
                </a:solidFill>
                <a:effectLst/>
                <a:latin typeface="+mn-lt"/>
                <a:ea typeface="+mn-ea"/>
                <a:cs typeface="Arial" panose="020B0604020202020204" pitchFamily="34" charset="0"/>
              </a:rPr>
              <a:t>vad hans mamma säger i telefonen ska man fokusera på </a:t>
            </a:r>
            <a:r>
              <a:rPr lang="sv-SE" sz="1100" b="1" u="sng" kern="1200" dirty="0">
                <a:solidFill>
                  <a:schemeClr val="tx1"/>
                </a:solidFill>
                <a:effectLst/>
                <a:latin typeface="+mn-lt"/>
                <a:ea typeface="+mn-ea"/>
                <a:cs typeface="Arial" panose="020B0604020202020204" pitchFamily="34" charset="0"/>
              </a:rPr>
              <a:t>kommunikation</a:t>
            </a:r>
            <a:r>
              <a:rPr lang="sv-SE" sz="1100" kern="1200" dirty="0">
                <a:solidFill>
                  <a:schemeClr val="tx1"/>
                </a:solidFill>
                <a:effectLst/>
                <a:latin typeface="+mn-lt"/>
                <a:ea typeface="+mn-ea"/>
                <a:cs typeface="Arial" panose="020B0604020202020204" pitchFamily="34" charset="0"/>
              </a:rPr>
              <a:t>.</a:t>
            </a:r>
          </a:p>
          <a:p>
            <a:r>
              <a:rPr lang="sv-SE" sz="1100" kern="1200" dirty="0">
                <a:solidFill>
                  <a:schemeClr val="tx1"/>
                </a:solidFill>
                <a:effectLst/>
                <a:latin typeface="+mn-lt"/>
                <a:ea typeface="+mn-ea"/>
                <a:cs typeface="Arial" panose="020B0604020202020204" pitchFamily="34" charset="0"/>
              </a:rPr>
              <a:t> </a:t>
            </a:r>
          </a:p>
          <a:p>
            <a:pPr lvl="0"/>
            <a:r>
              <a:rPr lang="sv-SE" sz="1100" kern="1200" dirty="0">
                <a:solidFill>
                  <a:schemeClr val="tx1"/>
                </a:solidFill>
                <a:effectLst/>
                <a:latin typeface="+mn-lt"/>
                <a:ea typeface="+mn-ea"/>
                <a:cs typeface="Arial" panose="020B0604020202020204" pitchFamily="34" charset="0"/>
              </a:rPr>
              <a:t>Om Johan behöver stöd i </a:t>
            </a:r>
            <a:r>
              <a:rPr lang="sv-SE" sz="1100" b="1" kern="1200" dirty="0">
                <a:solidFill>
                  <a:schemeClr val="tx1"/>
                </a:solidFill>
                <a:effectLst/>
                <a:latin typeface="+mn-lt"/>
                <a:ea typeface="+mn-ea"/>
                <a:cs typeface="Arial" panose="020B0604020202020204" pitchFamily="34" charset="0"/>
              </a:rPr>
              <a:t>hur han ska samtala </a:t>
            </a:r>
            <a:r>
              <a:rPr lang="sv-SE" sz="1100" kern="1200" dirty="0">
                <a:solidFill>
                  <a:schemeClr val="tx1"/>
                </a:solidFill>
                <a:effectLst/>
                <a:latin typeface="+mn-lt"/>
                <a:ea typeface="+mn-ea"/>
                <a:cs typeface="Arial" panose="020B0604020202020204" pitchFamily="34" charset="0"/>
              </a:rPr>
              <a:t>med sin mamma och vad som är relevant att tala om ska man fokusera på </a:t>
            </a:r>
            <a:r>
              <a:rPr lang="sv-SE" sz="1100" b="1" u="sng" kern="1200" dirty="0">
                <a:solidFill>
                  <a:schemeClr val="tx1"/>
                </a:solidFill>
                <a:effectLst/>
                <a:latin typeface="+mn-lt"/>
                <a:ea typeface="+mn-ea"/>
                <a:cs typeface="Arial" panose="020B0604020202020204" pitchFamily="34" charset="0"/>
              </a:rPr>
              <a:t>mellanmänskliga interaktioner och relationer.</a:t>
            </a:r>
            <a:endParaRPr lang="sv-SE" sz="1100" kern="1200" dirty="0">
              <a:solidFill>
                <a:schemeClr val="tx1"/>
              </a:solidFill>
              <a:effectLst/>
              <a:latin typeface="+mn-lt"/>
              <a:ea typeface="+mn-ea"/>
              <a:cs typeface="Arial" panose="020B0604020202020204" pitchFamily="34" charset="0"/>
            </a:endParaRPr>
          </a:p>
          <a:p>
            <a:r>
              <a:rPr lang="sv-SE" sz="1100" kern="1200" dirty="0">
                <a:solidFill>
                  <a:schemeClr val="tx1"/>
                </a:solidFill>
                <a:effectLst/>
                <a:latin typeface="+mn-lt"/>
                <a:ea typeface="+mn-ea"/>
                <a:cs typeface="Arial" panose="020B0604020202020204" pitchFamily="34" charset="0"/>
              </a:rPr>
              <a:t> </a:t>
            </a:r>
          </a:p>
          <a:p>
            <a:pPr lvl="0"/>
            <a:r>
              <a:rPr lang="sv-SE" sz="1100" kern="1200" dirty="0">
                <a:solidFill>
                  <a:schemeClr val="tx1"/>
                </a:solidFill>
                <a:effectLst/>
                <a:latin typeface="+mn-lt"/>
                <a:ea typeface="+mn-ea"/>
                <a:cs typeface="Arial" panose="020B0604020202020204" pitchFamily="34" charset="0"/>
              </a:rPr>
              <a:t>Om stödet istället handlar om att behöver </a:t>
            </a:r>
            <a:r>
              <a:rPr lang="sv-SE" sz="1100" b="1" kern="1200" dirty="0">
                <a:solidFill>
                  <a:schemeClr val="tx1"/>
                </a:solidFill>
                <a:effectLst/>
                <a:latin typeface="+mn-lt"/>
                <a:ea typeface="+mn-ea"/>
                <a:cs typeface="Arial" panose="020B0604020202020204" pitchFamily="34" charset="0"/>
              </a:rPr>
              <a:t>stöd med att ladda och sätta på sin mobiltelefon</a:t>
            </a:r>
            <a:r>
              <a:rPr lang="sv-SE" sz="1100" kern="1200" dirty="0">
                <a:solidFill>
                  <a:schemeClr val="tx1"/>
                </a:solidFill>
                <a:effectLst/>
                <a:latin typeface="+mn-lt"/>
                <a:ea typeface="+mn-ea"/>
                <a:cs typeface="Arial" panose="020B0604020202020204" pitchFamily="34" charset="0"/>
              </a:rPr>
              <a:t>, ska man tänka sig att fokusera på </a:t>
            </a:r>
            <a:r>
              <a:rPr lang="sv-SE" sz="1100" b="1" u="sng" kern="1200" dirty="0">
                <a:solidFill>
                  <a:schemeClr val="tx1"/>
                </a:solidFill>
                <a:effectLst/>
                <a:latin typeface="+mn-lt"/>
                <a:ea typeface="+mn-ea"/>
                <a:cs typeface="Arial" panose="020B0604020202020204" pitchFamily="34" charset="0"/>
              </a:rPr>
              <a:t>lärande och tillämpande av kunskap</a:t>
            </a:r>
            <a:endParaRPr lang="sv-SE" sz="1100" kern="1200" dirty="0">
              <a:solidFill>
                <a:schemeClr val="tx1"/>
              </a:solidFill>
              <a:effectLst/>
              <a:latin typeface="+mn-lt"/>
              <a:ea typeface="+mn-ea"/>
              <a:cs typeface="Arial" panose="020B0604020202020204" pitchFamily="34" charset="0"/>
            </a:endParaRPr>
          </a:p>
          <a:p>
            <a:r>
              <a:rPr lang="sv-SE" sz="1100" kern="1200" dirty="0">
                <a:solidFill>
                  <a:schemeClr val="tx1"/>
                </a:solidFill>
                <a:effectLst/>
                <a:latin typeface="+mn-lt"/>
                <a:ea typeface="+mn-ea"/>
                <a:cs typeface="Arial" panose="020B0604020202020204" pitchFamily="34" charset="0"/>
              </a:rPr>
              <a:t> </a:t>
            </a:r>
          </a:p>
          <a:p>
            <a:pPr lvl="0"/>
            <a:r>
              <a:rPr lang="sv-SE" sz="1100" kern="1200" dirty="0">
                <a:solidFill>
                  <a:schemeClr val="tx1"/>
                </a:solidFill>
                <a:effectLst/>
                <a:latin typeface="+mn-lt"/>
                <a:ea typeface="+mn-ea"/>
                <a:cs typeface="Arial" panose="020B0604020202020204" pitchFamily="34" charset="0"/>
              </a:rPr>
              <a:t>Om Johan slutligen skulle behöva stöd med att </a:t>
            </a:r>
            <a:r>
              <a:rPr lang="sv-SE" sz="1100" b="1" kern="1200" dirty="0">
                <a:solidFill>
                  <a:schemeClr val="tx1"/>
                </a:solidFill>
                <a:effectLst/>
                <a:latin typeface="+mn-lt"/>
                <a:ea typeface="+mn-ea"/>
                <a:cs typeface="Arial" panose="020B0604020202020204" pitchFamily="34" charset="0"/>
              </a:rPr>
              <a:t>veta när julaftonen </a:t>
            </a:r>
            <a:r>
              <a:rPr lang="sv-SE" sz="1100" kern="1200" dirty="0">
                <a:solidFill>
                  <a:schemeClr val="tx1"/>
                </a:solidFill>
                <a:effectLst/>
                <a:latin typeface="+mn-lt"/>
                <a:ea typeface="+mn-ea"/>
                <a:cs typeface="Arial" panose="020B0604020202020204" pitchFamily="34" charset="0"/>
              </a:rPr>
              <a:t>är och </a:t>
            </a:r>
            <a:r>
              <a:rPr lang="sv-SE" sz="1100" b="1" kern="1200" dirty="0">
                <a:solidFill>
                  <a:schemeClr val="tx1"/>
                </a:solidFill>
                <a:effectLst/>
                <a:latin typeface="+mn-lt"/>
                <a:ea typeface="+mn-ea"/>
                <a:cs typeface="Arial" panose="020B0604020202020204" pitchFamily="34" charset="0"/>
              </a:rPr>
              <a:t>vilken tid han ska ringa </a:t>
            </a:r>
            <a:r>
              <a:rPr lang="sv-SE" sz="1100" kern="1200" dirty="0">
                <a:solidFill>
                  <a:schemeClr val="tx1"/>
                </a:solidFill>
                <a:effectLst/>
                <a:latin typeface="+mn-lt"/>
                <a:ea typeface="+mn-ea"/>
                <a:cs typeface="Arial" panose="020B0604020202020204" pitchFamily="34" charset="0"/>
              </a:rPr>
              <a:t>sin mamma, ska man fokusera på </a:t>
            </a:r>
            <a:r>
              <a:rPr lang="sv-SE" sz="1100" b="1" u="sng" kern="1200" dirty="0">
                <a:solidFill>
                  <a:schemeClr val="tx1"/>
                </a:solidFill>
                <a:effectLst/>
                <a:latin typeface="+mn-lt"/>
                <a:ea typeface="+mn-ea"/>
                <a:cs typeface="Arial" panose="020B0604020202020204" pitchFamily="34" charset="0"/>
              </a:rPr>
              <a:t>allmänna uppgifter och krav.</a:t>
            </a:r>
            <a:endParaRPr lang="sv-SE" sz="1100" kern="1200" dirty="0">
              <a:solidFill>
                <a:schemeClr val="tx1"/>
              </a:solidFill>
              <a:effectLst/>
              <a:latin typeface="+mn-lt"/>
              <a:ea typeface="+mn-ea"/>
              <a:cs typeface="Arial" panose="020B0604020202020204" pitchFamily="34" charset="0"/>
            </a:endParaRPr>
          </a:p>
          <a:p>
            <a:r>
              <a:rPr lang="sv-SE" sz="1100" kern="1200" dirty="0">
                <a:solidFill>
                  <a:schemeClr val="tx1"/>
                </a:solidFill>
                <a:effectLst/>
                <a:latin typeface="Arial" panose="020B0604020202020204" pitchFamily="34" charset="0"/>
                <a:ea typeface="+mn-ea"/>
                <a:cs typeface="Arial" panose="020B0604020202020204" pitchFamily="34" charset="0"/>
              </a:rPr>
              <a:t> </a:t>
            </a:r>
          </a:p>
          <a:p>
            <a:endParaRPr lang="sv-SE" dirty="0"/>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14</a:t>
            </a:fld>
            <a:endParaRPr lang="sv-SE"/>
          </a:p>
        </p:txBody>
      </p:sp>
    </p:spTree>
    <p:extLst>
      <p:ext uri="{BB962C8B-B14F-4D97-AF65-F5344CB8AC3E}">
        <p14:creationId xmlns:p14="http://schemas.microsoft.com/office/powerpoint/2010/main" val="2786001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b="1" kern="1200" dirty="0">
                <a:solidFill>
                  <a:schemeClr val="tx1"/>
                </a:solidFill>
                <a:effectLst/>
                <a:latin typeface="+mn-lt"/>
                <a:ea typeface="+mn-ea"/>
                <a:cs typeface="+mn-cs"/>
              </a:rPr>
              <a:t>Aktivitet/delaktighet</a:t>
            </a:r>
            <a:r>
              <a:rPr lang="sv-SE" sz="1100" kern="1200" dirty="0">
                <a:solidFill>
                  <a:schemeClr val="tx1"/>
                </a:solidFill>
                <a:effectLst/>
                <a:latin typeface="+mn-lt"/>
                <a:ea typeface="+mn-ea"/>
                <a:cs typeface="+mn-cs"/>
              </a:rPr>
              <a:t> så här är ICF uppbyggt, varje livsområde har undernivåer, varje nivå ger mer detaljer om vad som ingår i livsområdet. I beställningen</a:t>
            </a:r>
            <a:r>
              <a:rPr lang="sv-SE" sz="1100" kern="1200" baseline="0" dirty="0">
                <a:solidFill>
                  <a:schemeClr val="tx1"/>
                </a:solidFill>
                <a:effectLst/>
                <a:latin typeface="+mn-lt"/>
                <a:ea typeface="+mn-ea"/>
                <a:cs typeface="+mn-cs"/>
              </a:rPr>
              <a:t> beskrivs behoven inom olika livsområden uppdelat i underrubriker.</a:t>
            </a:r>
          </a:p>
          <a:p>
            <a:endParaRPr lang="sv-SE" sz="1100" kern="1200" baseline="0" dirty="0">
              <a:solidFill>
                <a:schemeClr val="tx1"/>
              </a:solidFill>
              <a:effectLst/>
              <a:latin typeface="+mn-lt"/>
              <a:ea typeface="+mn-ea"/>
              <a:cs typeface="+mn-cs"/>
            </a:endParaRPr>
          </a:p>
          <a:p>
            <a:r>
              <a:rPr lang="sv-SE" sz="1100" kern="1200" baseline="0" dirty="0">
                <a:solidFill>
                  <a:schemeClr val="tx1"/>
                </a:solidFill>
                <a:effectLst/>
                <a:latin typeface="+mn-lt"/>
                <a:ea typeface="+mn-ea"/>
                <a:cs typeface="+mn-cs"/>
              </a:rPr>
              <a:t>Se http://www.socialstyrelsen.se/publikationer2003/2003-4-1 för mer information.</a:t>
            </a:r>
            <a:endParaRPr lang="sv-SE" sz="1100" dirty="0"/>
          </a:p>
          <a:p>
            <a:endParaRPr lang="sv-SE" sz="1100" dirty="0">
              <a:latin typeface="Arial" panose="020B0604020202020204" pitchFamily="34" charset="0"/>
              <a:cs typeface="Arial" panose="020B0604020202020204" pitchFamily="34" charset="0"/>
            </a:endParaRPr>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15</a:t>
            </a:fld>
            <a:endParaRPr lang="sv-SE"/>
          </a:p>
        </p:txBody>
      </p:sp>
    </p:spTree>
    <p:extLst>
      <p:ext uri="{BB962C8B-B14F-4D97-AF65-F5344CB8AC3E}">
        <p14:creationId xmlns:p14="http://schemas.microsoft.com/office/powerpoint/2010/main" val="4143054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3851399" y="3"/>
            <a:ext cx="2943104" cy="495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7" rIns="91416" bIns="45707" anchor="ctr"/>
          <a:lstStyle/>
          <a:p>
            <a:endParaRPr lang="sv-SE" dirty="0">
              <a:solidFill>
                <a:prstClr val="black"/>
              </a:solidFill>
            </a:endParaRPr>
          </a:p>
        </p:txBody>
      </p:sp>
      <p:sp>
        <p:nvSpPr>
          <p:cNvPr id="67587" name="Rectangle 3"/>
          <p:cNvSpPr>
            <a:spLocks noChangeArrowheads="1"/>
          </p:cNvSpPr>
          <p:nvPr/>
        </p:nvSpPr>
        <p:spPr bwMode="auto">
          <a:xfrm>
            <a:off x="2" y="9435489"/>
            <a:ext cx="2943104" cy="495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7" rIns="91416" bIns="45707" anchor="ctr"/>
          <a:lstStyle/>
          <a:p>
            <a:endParaRPr lang="sv-SE" dirty="0">
              <a:solidFill>
                <a:prstClr val="black"/>
              </a:solidFill>
            </a:endParaRPr>
          </a:p>
        </p:txBody>
      </p:sp>
      <p:sp>
        <p:nvSpPr>
          <p:cNvPr id="67588" name="Rectangle 4"/>
          <p:cNvSpPr>
            <a:spLocks noChangeArrowheads="1"/>
          </p:cNvSpPr>
          <p:nvPr/>
        </p:nvSpPr>
        <p:spPr bwMode="auto">
          <a:xfrm>
            <a:off x="2" y="3"/>
            <a:ext cx="2943104" cy="495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7" rIns="91416" bIns="45707" anchor="ctr"/>
          <a:lstStyle/>
          <a:p>
            <a:endParaRPr lang="sv-SE" dirty="0">
              <a:solidFill>
                <a:prstClr val="black"/>
              </a:solidFill>
            </a:endParaRPr>
          </a:p>
        </p:txBody>
      </p:sp>
      <p:sp>
        <p:nvSpPr>
          <p:cNvPr id="67589" name="Rectangle 6"/>
          <p:cNvSpPr>
            <a:spLocks noGrp="1" noRot="1" noChangeAspect="1" noChangeArrowheads="1" noTextEdit="1"/>
          </p:cNvSpPr>
          <p:nvPr>
            <p:ph type="sldImg"/>
          </p:nvPr>
        </p:nvSpPr>
        <p:spPr bwMode="auto">
          <a:xfrm>
            <a:off x="1073150" y="858838"/>
            <a:ext cx="4651375" cy="3489325"/>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5303" name="Rectangle 7"/>
          <p:cNvSpPr>
            <a:spLocks noGrp="1" noChangeArrowheads="1"/>
          </p:cNvSpPr>
          <p:nvPr>
            <p:ph type="body" idx="1"/>
          </p:nvPr>
        </p:nvSpPr>
        <p:spPr bwMode="auto">
          <a:xfrm>
            <a:off x="679747" y="4717746"/>
            <a:ext cx="5435010" cy="5034668"/>
          </a:xfrm>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i="0" baseline="0" dirty="0">
                <a:latin typeface="+mn-lt"/>
                <a:ea typeface="ＭＳ Ｐゴシック" pitchFamily="34" charset="-128"/>
                <a:cs typeface="Arial" pitchFamily="34" charset="0"/>
              </a:rPr>
              <a:t>Allt som påverkar personens förmåga att kunna eller inte kunna göra saker i det dagliga livet.</a:t>
            </a:r>
            <a:endParaRPr lang="sv-SE" sz="1200" i="1" baseline="0" dirty="0">
              <a:latin typeface="Arial" panose="020B0604020202020204" pitchFamily="34" charset="0"/>
              <a:ea typeface="ＭＳ Ｐゴシック" pitchFamily="34" charset="-128"/>
              <a:cs typeface="Arial" panose="020B0604020202020204" pitchFamily="34" charset="0"/>
            </a:endParaRPr>
          </a:p>
          <a:p>
            <a:pPr>
              <a:defRPr/>
            </a:pPr>
            <a:endParaRPr lang="sv-SE" b="1"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203139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Platshållare för bildobjekt 1"/>
          <p:cNvSpPr>
            <a:spLocks noGrp="1" noRot="1" noChangeAspect="1" noTextEdit="1"/>
          </p:cNvSpPr>
          <p:nvPr>
            <p:ph type="sldImg"/>
          </p:nvPr>
        </p:nvSpPr>
        <p:spPr bwMode="auto">
          <a:xfrm>
            <a:off x="676275" y="811213"/>
            <a:ext cx="5384800" cy="40386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Platshållare för anteckninga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100" b="1" kern="1200" dirty="0">
              <a:solidFill>
                <a:schemeClr val="tx1"/>
              </a:solidFill>
              <a:effectLst/>
              <a:latin typeface="+mn-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kern="1200" dirty="0">
                <a:solidFill>
                  <a:schemeClr val="tx1"/>
                </a:solidFill>
                <a:effectLst/>
                <a:latin typeface="+mn-lt"/>
                <a:ea typeface="+mn-ea"/>
                <a:cs typeface="Arial" panose="020B0604020202020204" pitchFamily="34" charset="0"/>
              </a:rPr>
              <a:t>Relaterade faktorer</a:t>
            </a:r>
            <a:r>
              <a:rPr lang="sv-SE" sz="1100" kern="1200" dirty="0">
                <a:solidFill>
                  <a:schemeClr val="tx1"/>
                </a:solidFill>
                <a:effectLst/>
                <a:latin typeface="+mn-lt"/>
                <a:ea typeface="+mn-ea"/>
                <a:cs typeface="Arial" panose="020B0604020202020204" pitchFamily="34" charset="0"/>
              </a:rPr>
              <a:t> – som påverkar personen på olika sätt, allt det som vi tittar på när vi gör en utredning.</a:t>
            </a:r>
          </a:p>
          <a:p>
            <a:pPr lvl="0"/>
            <a:endParaRPr lang="sv-SE" sz="1100" b="0" kern="1200" dirty="0">
              <a:solidFill>
                <a:schemeClr val="tx1"/>
              </a:solidFill>
              <a:effectLst/>
              <a:latin typeface="+mn-lt"/>
              <a:ea typeface="+mn-ea"/>
              <a:cs typeface="Arial" panose="020B0604020202020204" pitchFamily="34" charset="0"/>
            </a:endParaRPr>
          </a:p>
          <a:p>
            <a:pPr lvl="0"/>
            <a:r>
              <a:rPr lang="sv-SE" sz="1100" b="1" u="sng" kern="1200" dirty="0">
                <a:solidFill>
                  <a:schemeClr val="tx1"/>
                </a:solidFill>
                <a:effectLst/>
                <a:latin typeface="+mn-lt"/>
                <a:ea typeface="+mn-ea"/>
                <a:cs typeface="Arial" panose="020B0604020202020204" pitchFamily="34" charset="0"/>
              </a:rPr>
              <a:t>Personfaktorer </a:t>
            </a:r>
          </a:p>
          <a:p>
            <a:pPr lvl="0"/>
            <a:r>
              <a:rPr lang="sv-SE" sz="1100" b="0" u="none" kern="1200" dirty="0">
                <a:solidFill>
                  <a:schemeClr val="tx1"/>
                </a:solidFill>
                <a:effectLst/>
                <a:latin typeface="+mn-lt"/>
                <a:ea typeface="+mn-ea"/>
                <a:cs typeface="Arial" panose="020B0604020202020204" pitchFamily="34" charset="0"/>
              </a:rPr>
              <a:t>Personliga</a:t>
            </a:r>
            <a:r>
              <a:rPr lang="sv-SE" sz="1100" b="0" kern="1200" dirty="0">
                <a:solidFill>
                  <a:schemeClr val="tx1"/>
                </a:solidFill>
                <a:effectLst/>
                <a:latin typeface="+mn-lt"/>
                <a:ea typeface="+mn-ea"/>
                <a:cs typeface="Arial" panose="020B0604020202020204" pitchFamily="34" charset="0"/>
              </a:rPr>
              <a:t> resurser, den egna förmågan att hantera egenskaper, upplevelser kan hjälpa upp eller dra ner, tidigare upplevelser kan vara av betydelse. </a:t>
            </a:r>
          </a:p>
          <a:p>
            <a:pPr lvl="0"/>
            <a:r>
              <a:rPr lang="sv-SE" sz="1100" b="0" kern="1200" dirty="0">
                <a:solidFill>
                  <a:schemeClr val="tx1"/>
                </a:solidFill>
                <a:effectLst/>
                <a:latin typeface="+mn-lt"/>
                <a:ea typeface="+mn-ea"/>
                <a:cs typeface="Arial" panose="020B0604020202020204" pitchFamily="34" charset="0"/>
              </a:rPr>
              <a:t>Bidrar till att förklara hur individen fungerar i olika situationer beroende på erfarenheter och bakgrund. T ex benägenhet att vilja eller inte vilja ändra, ta emot personal och hjälp</a:t>
            </a:r>
          </a:p>
          <a:p>
            <a:pPr marL="0" marR="0" indent="0" algn="l" defTabSz="914400" rtl="0" eaLnBrk="1" fontAlgn="auto" latinLnBrk="0" hangingPunct="1">
              <a:lnSpc>
                <a:spcPct val="100000"/>
              </a:lnSpc>
              <a:spcBef>
                <a:spcPts val="0"/>
              </a:spcBef>
              <a:spcAft>
                <a:spcPts val="0"/>
              </a:spcAft>
              <a:buClrTx/>
              <a:buSzTx/>
              <a:buFontTx/>
              <a:buNone/>
              <a:tabLst/>
              <a:defRPr/>
            </a:pPr>
            <a:r>
              <a:rPr lang="sv-SE" sz="1100" b="0" kern="1200" dirty="0">
                <a:solidFill>
                  <a:schemeClr val="tx1"/>
                </a:solidFill>
                <a:effectLst/>
                <a:latin typeface="+mn-lt"/>
                <a:ea typeface="+mn-ea"/>
                <a:cs typeface="Arial" panose="020B0604020202020204" pitchFamily="34" charset="0"/>
              </a:rPr>
              <a:t>Exempel: En person som har bra erfarenhet av personal kommer troligtvis vara lättare att motivera att ta emot insatser än en person som har dåliga erfarenheter av personal.</a:t>
            </a:r>
          </a:p>
          <a:p>
            <a:r>
              <a:rPr lang="sv-SE" sz="1100" b="0" kern="1200" dirty="0">
                <a:solidFill>
                  <a:schemeClr val="tx1"/>
                </a:solidFill>
                <a:effectLst/>
                <a:latin typeface="+mn-lt"/>
                <a:ea typeface="+mn-ea"/>
                <a:cs typeface="Arial" panose="020B0604020202020204" pitchFamily="34" charset="0"/>
              </a:rPr>
              <a:t>En fåfäng person eller en person som inte bryr sig om sitt utseende kan ha samma förmåga att utföra aktiviteten ”att tvätta sig”, men troligen har den fåfänge större benägenhet att göra det.</a:t>
            </a:r>
          </a:p>
          <a:p>
            <a:endParaRPr lang="sv-SE" sz="1100" kern="1200" dirty="0">
              <a:solidFill>
                <a:schemeClr val="tx1"/>
              </a:solidFill>
              <a:effectLst/>
              <a:latin typeface="+mn-lt"/>
              <a:ea typeface="+mn-ea"/>
              <a:cs typeface="Arial" panose="020B0604020202020204" pitchFamily="34" charset="0"/>
            </a:endParaRPr>
          </a:p>
          <a:p>
            <a:r>
              <a:rPr lang="sv-SE" sz="1100" b="0" kern="1200" dirty="0">
                <a:solidFill>
                  <a:schemeClr val="tx1"/>
                </a:solidFill>
                <a:effectLst/>
                <a:latin typeface="+mn-lt"/>
                <a:ea typeface="+mn-ea"/>
                <a:cs typeface="Arial" panose="020B0604020202020204" pitchFamily="34" charset="0"/>
              </a:rPr>
              <a:t>Inom socialtjänsten tittar man på förutsättningar hos personen om aktiviteten kommer att utföras till skillnad från HSL som bedömer högsta funktionsförmåga, alltså vad personen rent fysiskt kan. T ex person med kognitiv funktionsnedsättning kan kanske</a:t>
            </a:r>
            <a:r>
              <a:rPr lang="sv-SE" sz="1100" b="0" kern="1200" baseline="0" dirty="0">
                <a:solidFill>
                  <a:schemeClr val="tx1"/>
                </a:solidFill>
                <a:effectLst/>
                <a:latin typeface="+mn-lt"/>
                <a:ea typeface="+mn-ea"/>
                <a:cs typeface="Arial" panose="020B0604020202020204" pitchFamily="34" charset="0"/>
              </a:rPr>
              <a:t> städa själv men det blir inte av, behöver vägledning/stöttning eller i vissa fall få hjälp att utföra insatsen.</a:t>
            </a:r>
            <a:endParaRPr lang="sv-SE" sz="1100" b="0" kern="1200" dirty="0">
              <a:solidFill>
                <a:schemeClr val="tx1"/>
              </a:solidFill>
              <a:effectLst/>
              <a:latin typeface="+mn-lt"/>
              <a:ea typeface="+mn-ea"/>
              <a:cs typeface="Arial" panose="020B0604020202020204" pitchFamily="34" charset="0"/>
            </a:endParaRPr>
          </a:p>
          <a:p>
            <a:endParaRPr lang="sv-SE" sz="1100" dirty="0">
              <a:latin typeface="+mn-lt"/>
              <a:ea typeface="ＭＳ Ｐゴシック" pitchFamily="34"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u="sng" kern="1200" dirty="0">
                <a:solidFill>
                  <a:schemeClr val="tx1"/>
                </a:solidFill>
                <a:effectLst/>
                <a:latin typeface="+mn-lt"/>
                <a:ea typeface="+mn-ea"/>
                <a:cs typeface="Arial" panose="020B0604020202020204" pitchFamily="34" charset="0"/>
              </a:rPr>
              <a:t>Omgivningsfaktorer</a:t>
            </a:r>
            <a:r>
              <a:rPr lang="sv-SE" sz="1100" kern="1200" dirty="0">
                <a:solidFill>
                  <a:schemeClr val="tx1"/>
                </a:solidFill>
                <a:effectLst/>
                <a:latin typeface="+mn-lt"/>
                <a:ea typeface="+mn-ea"/>
                <a:cs typeface="Arial" panose="020B0604020202020204" pitchFamily="34" charset="0"/>
              </a:rPr>
              <a:t>  </a:t>
            </a:r>
          </a:p>
          <a:p>
            <a:r>
              <a:rPr lang="sv-SE" sz="1100" kern="1200" dirty="0">
                <a:solidFill>
                  <a:schemeClr val="tx1"/>
                </a:solidFill>
                <a:effectLst/>
                <a:latin typeface="+mn-lt"/>
                <a:ea typeface="+mn-ea"/>
                <a:cs typeface="Arial" panose="020B0604020202020204" pitchFamily="34" charset="0"/>
              </a:rPr>
              <a:t>Den miljö som personen befinner sig i och hur den miljön </a:t>
            </a:r>
            <a:r>
              <a:rPr lang="sv-SE" sz="1100" b="0" kern="1200" dirty="0">
                <a:solidFill>
                  <a:schemeClr val="tx1"/>
                </a:solidFill>
                <a:effectLst/>
                <a:latin typeface="+mn-lt"/>
                <a:ea typeface="+mn-ea"/>
                <a:cs typeface="Arial" panose="020B0604020202020204" pitchFamily="34" charset="0"/>
              </a:rPr>
              <a:t>påverkar</a:t>
            </a:r>
            <a:r>
              <a:rPr lang="sv-SE" sz="1100" kern="1200" dirty="0">
                <a:solidFill>
                  <a:schemeClr val="tx1"/>
                </a:solidFill>
                <a:effectLst/>
                <a:latin typeface="+mn-lt"/>
                <a:ea typeface="+mn-ea"/>
                <a:cs typeface="Arial" panose="020B0604020202020204" pitchFamily="34" charset="0"/>
              </a:rPr>
              <a:t> hur personen fungerar i olika situationer.</a:t>
            </a:r>
          </a:p>
          <a:p>
            <a:r>
              <a:rPr lang="sv-SE" sz="1100" kern="1200" dirty="0">
                <a:solidFill>
                  <a:schemeClr val="tx1"/>
                </a:solidFill>
                <a:effectLst/>
                <a:latin typeface="+mn-lt"/>
                <a:ea typeface="+mn-ea"/>
                <a:cs typeface="Arial" panose="020B0604020202020204" pitchFamily="34" charset="0"/>
              </a:rPr>
              <a:t>Finns hjälpmedel eller bostadsanpassning? </a:t>
            </a:r>
          </a:p>
          <a:p>
            <a:r>
              <a:rPr lang="sv-SE" sz="1100" kern="1200" dirty="0">
                <a:solidFill>
                  <a:schemeClr val="tx1"/>
                </a:solidFill>
                <a:effectLst/>
                <a:latin typeface="+mn-lt"/>
                <a:ea typeface="+mn-ea"/>
                <a:cs typeface="Arial" panose="020B0604020202020204" pitchFamily="34" charset="0"/>
              </a:rPr>
              <a:t>Hur ser personens kontaktnät och relationer ut? </a:t>
            </a:r>
          </a:p>
          <a:p>
            <a:r>
              <a:rPr lang="sv-SE" sz="1100" kern="1200" dirty="0">
                <a:solidFill>
                  <a:schemeClr val="tx1"/>
                </a:solidFill>
                <a:effectLst/>
                <a:latin typeface="+mn-lt"/>
                <a:ea typeface="+mn-ea"/>
                <a:cs typeface="Arial" panose="020B0604020202020204" pitchFamily="34" charset="0"/>
              </a:rPr>
              <a:t>Hur ser det ut i omgivningen ute? Inne, finns det hiss? </a:t>
            </a:r>
          </a:p>
          <a:p>
            <a:r>
              <a:rPr lang="sv-SE" sz="1100" kern="1200" dirty="0">
                <a:solidFill>
                  <a:schemeClr val="tx1"/>
                </a:solidFill>
                <a:effectLst/>
                <a:latin typeface="+mn-lt"/>
                <a:ea typeface="+mn-ea"/>
                <a:cs typeface="Arial" panose="020B0604020202020204" pitchFamily="34" charset="0"/>
              </a:rPr>
              <a:t>Finns det attityder i omgivningen som begränsar personen? </a:t>
            </a:r>
          </a:p>
          <a:p>
            <a:r>
              <a:rPr lang="sv-SE" sz="1100" kern="1200" dirty="0">
                <a:solidFill>
                  <a:schemeClr val="tx1"/>
                </a:solidFill>
                <a:effectLst/>
                <a:latin typeface="+mn-lt"/>
                <a:ea typeface="+mn-ea"/>
                <a:cs typeface="Arial" panose="020B0604020202020204" pitchFamily="34" charset="0"/>
              </a:rPr>
              <a:t>Har personen insatser från andra samhällstjänster?</a:t>
            </a:r>
          </a:p>
          <a:p>
            <a:r>
              <a:rPr lang="sv-SE" sz="1100" kern="1200" dirty="0">
                <a:solidFill>
                  <a:schemeClr val="tx1"/>
                </a:solidFill>
                <a:effectLst/>
                <a:latin typeface="+mn-lt"/>
                <a:ea typeface="+mn-ea"/>
                <a:cs typeface="Arial" panose="020B0604020202020204" pitchFamily="34" charset="0"/>
              </a:rPr>
              <a:t> </a:t>
            </a:r>
          </a:p>
          <a:p>
            <a:r>
              <a:rPr lang="sv-SE" sz="1100" kern="1200" dirty="0">
                <a:solidFill>
                  <a:schemeClr val="tx1"/>
                </a:solidFill>
                <a:effectLst/>
                <a:latin typeface="+mn-lt"/>
                <a:ea typeface="+mn-ea"/>
                <a:cs typeface="Arial" panose="020B0604020202020204" pitchFamily="34" charset="0"/>
              </a:rPr>
              <a:t>Omgivningsfaktorerna kan vara </a:t>
            </a:r>
            <a:r>
              <a:rPr lang="sv-SE" sz="1100" b="0" kern="1200" dirty="0">
                <a:solidFill>
                  <a:schemeClr val="tx1"/>
                </a:solidFill>
                <a:effectLst/>
                <a:latin typeface="+mn-lt"/>
                <a:ea typeface="+mn-ea"/>
                <a:cs typeface="Arial" panose="020B0604020202020204" pitchFamily="34" charset="0"/>
              </a:rPr>
              <a:t>hindrande, underlättande eller saknas helt. </a:t>
            </a:r>
          </a:p>
          <a:p>
            <a:r>
              <a:rPr lang="sv-SE" sz="1100" kern="1200" dirty="0">
                <a:solidFill>
                  <a:schemeClr val="tx1"/>
                </a:solidFill>
                <a:effectLst/>
                <a:latin typeface="+mn-lt"/>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100" b="0" kern="1200" dirty="0">
                <a:solidFill>
                  <a:schemeClr val="tx1"/>
                </a:solidFill>
                <a:effectLst/>
                <a:latin typeface="+mn-lt"/>
                <a:ea typeface="+mn-ea"/>
                <a:cs typeface="+mn-cs"/>
              </a:rPr>
              <a:t>Fysiskt, bostad, omgivning, socialt kontaktnät, relationer.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100" kern="1200" dirty="0">
                <a:solidFill>
                  <a:schemeClr val="tx1"/>
                </a:solidFill>
                <a:effectLst/>
                <a:latin typeface="+mn-lt"/>
                <a:ea typeface="+mn-ea"/>
                <a:cs typeface="+mn-cs"/>
              </a:rPr>
              <a:t>T ex mat, möbler, kläder, bostadsanpassning, hjälpmedel, hiss i huset, buss, kommunikationsmöjligheter, datorer.</a:t>
            </a:r>
          </a:p>
          <a:p>
            <a:r>
              <a:rPr lang="sv-SE" sz="1100" kern="1200" baseline="0" dirty="0">
                <a:solidFill>
                  <a:schemeClr val="tx1"/>
                </a:solidFill>
                <a:effectLst/>
                <a:latin typeface="+mn-lt"/>
                <a:ea typeface="+mn-ea"/>
                <a:cs typeface="+mn-cs"/>
              </a:rPr>
              <a:t>-Klimat – snöar, halt, svårt att komma till affären, buller, naturkatastrofer – snöstorm eller översvämning</a:t>
            </a:r>
            <a:r>
              <a:rPr lang="sv-SE" sz="1100" kern="1200" dirty="0">
                <a:solidFill>
                  <a:schemeClr val="tx1"/>
                </a:solidFill>
                <a:effectLst/>
                <a:latin typeface="+mn-lt"/>
                <a:ea typeface="+mn-ea"/>
                <a:cs typeface="+mn-cs"/>
              </a:rPr>
              <a:t> påverkar möjligheten att komma ut. Bor enskilt eller centralt, luftföroreningar kan t ex påverka astma.</a:t>
            </a:r>
          </a:p>
          <a:p>
            <a:pPr marL="0" marR="0" lvl="0" indent="0" algn="l" defTabSz="457200" rtl="0" eaLnBrk="1" fontAlgn="auto" latinLnBrk="0" hangingPunct="1">
              <a:lnSpc>
                <a:spcPct val="100000"/>
              </a:lnSpc>
              <a:spcBef>
                <a:spcPts val="0"/>
              </a:spcBef>
              <a:spcAft>
                <a:spcPts val="0"/>
              </a:spcAft>
              <a:buClrTx/>
              <a:buSzTx/>
              <a:buFontTx/>
              <a:buNone/>
              <a:tabLst/>
              <a:defRPr/>
            </a:pPr>
            <a:r>
              <a:rPr lang="sv-SE" sz="1100" kern="1200" dirty="0">
                <a:solidFill>
                  <a:schemeClr val="tx1"/>
                </a:solidFill>
                <a:effectLst/>
                <a:latin typeface="+mn-lt"/>
                <a:ea typeface="+mn-ea"/>
                <a:cs typeface="+mn-cs"/>
              </a:rPr>
              <a:t>-Människor</a:t>
            </a:r>
            <a:r>
              <a:rPr lang="sv-SE" sz="1100" kern="1200" baseline="0" dirty="0">
                <a:solidFill>
                  <a:schemeClr val="tx1"/>
                </a:solidFill>
                <a:effectLst/>
                <a:latin typeface="+mn-lt"/>
                <a:ea typeface="+mn-ea"/>
                <a:cs typeface="+mn-cs"/>
              </a:rPr>
              <a:t> eller djur som ger praktiskt, fysiskt eller emotionellt stöd eller hjälp och som har relationer till personen. Familj, vänner, husdjur, yrkesutövare. H</a:t>
            </a:r>
            <a:r>
              <a:rPr lang="sv-SE" sz="1100" kern="1200" dirty="0">
                <a:solidFill>
                  <a:schemeClr val="tx1"/>
                </a:solidFill>
                <a:effectLst/>
                <a:latin typeface="+mn-lt"/>
                <a:ea typeface="+mn-ea"/>
                <a:cs typeface="+mn-cs"/>
              </a:rPr>
              <a:t>ur ser de personliga sociala relationerna ut? Finns det stöd? Anhöriga? stress, krav av social omgivning. Det kan också vara negativt stöd och destruktiva relationer.</a:t>
            </a:r>
          </a:p>
          <a:p>
            <a:r>
              <a:rPr lang="sv-SE" sz="1100" u="none" kern="1200" dirty="0">
                <a:solidFill>
                  <a:schemeClr val="tx1"/>
                </a:solidFill>
                <a:effectLst/>
                <a:latin typeface="+mn-lt"/>
                <a:ea typeface="+mn-ea"/>
                <a:cs typeface="+mn-cs"/>
              </a:rPr>
              <a:t>-Attityder mot</a:t>
            </a:r>
            <a:r>
              <a:rPr lang="sv-SE" sz="1100" u="none" kern="1200" baseline="0" dirty="0">
                <a:solidFill>
                  <a:schemeClr val="tx1"/>
                </a:solidFill>
                <a:effectLst/>
                <a:latin typeface="+mn-lt"/>
                <a:ea typeface="+mn-ea"/>
                <a:cs typeface="+mn-cs"/>
              </a:rPr>
              <a:t> den enskilde som påverkar personens beteende och sociala liv, från strukturella normer, religiösa och politiska strukturer till grannar, vänner och anhöriga, </a:t>
            </a:r>
            <a:r>
              <a:rPr lang="sv-SE" sz="1100" u="none" kern="1200" dirty="0">
                <a:solidFill>
                  <a:schemeClr val="tx1"/>
                </a:solidFill>
                <a:effectLst/>
                <a:latin typeface="+mn-lt"/>
                <a:ea typeface="+mn-ea"/>
                <a:cs typeface="+mn-cs"/>
              </a:rPr>
              <a:t>åsikter och föreställningar som kan vara hinder. </a:t>
            </a:r>
          </a:p>
          <a:p>
            <a:r>
              <a:rPr lang="sv-SE" sz="1100" u="none" kern="1200" dirty="0">
                <a:solidFill>
                  <a:schemeClr val="tx1"/>
                </a:solidFill>
                <a:effectLst/>
                <a:latin typeface="+mn-lt"/>
                <a:ea typeface="+mn-ea"/>
                <a:cs typeface="+mn-cs"/>
              </a:rPr>
              <a:t>-Servicetjänster</a:t>
            </a:r>
            <a:r>
              <a:rPr lang="sv-SE" sz="1100" kern="1200" dirty="0">
                <a:solidFill>
                  <a:schemeClr val="tx1"/>
                </a:solidFill>
                <a:effectLst/>
                <a:latin typeface="+mn-lt"/>
                <a:ea typeface="+mn-ea"/>
                <a:cs typeface="+mn-cs"/>
              </a:rPr>
              <a:t>, system och policys. Hur Socialtjänstlagen</a:t>
            </a:r>
            <a:r>
              <a:rPr lang="sv-SE" sz="1100" kern="1200" baseline="0" dirty="0">
                <a:solidFill>
                  <a:schemeClr val="tx1"/>
                </a:solidFill>
                <a:effectLst/>
                <a:latin typeface="+mn-lt"/>
                <a:ea typeface="+mn-ea"/>
                <a:cs typeface="+mn-cs"/>
              </a:rPr>
              <a:t> styr och utformat riktlinjer för utförarna. </a:t>
            </a:r>
            <a:r>
              <a:rPr lang="sv-SE" sz="1100" kern="1200" dirty="0">
                <a:solidFill>
                  <a:schemeClr val="tx1"/>
                </a:solidFill>
                <a:effectLst/>
                <a:latin typeface="+mn-lt"/>
                <a:ea typeface="+mn-ea"/>
                <a:cs typeface="+mn-cs"/>
              </a:rPr>
              <a:t>Sociala system, tjänster och policys, kan vara både hjälp och hinder. Insatser från t ex vårdcentralen, färdtjänst eller andra åtgärder.</a:t>
            </a:r>
          </a:p>
          <a:p>
            <a:pPr marL="0" indent="0" defTabSz="914158">
              <a:lnSpc>
                <a:spcPct val="90000"/>
              </a:lnSpc>
              <a:buFont typeface="+mj-lt"/>
              <a:buNone/>
              <a:defRPr/>
            </a:pPr>
            <a:endParaRPr lang="sv-SE" sz="1100" i="1" baseline="0" dirty="0">
              <a:latin typeface="+mn-lt"/>
              <a:ea typeface="ＭＳ Ｐゴシック" pitchFamily="34" charset="-128"/>
              <a:cs typeface="Arial" panose="020B0604020202020204" pitchFamily="34" charset="0"/>
            </a:endParaRPr>
          </a:p>
          <a:p>
            <a:pPr lvl="0"/>
            <a:r>
              <a:rPr lang="sv-SE" sz="1100" b="1" u="sng" kern="1200" dirty="0">
                <a:solidFill>
                  <a:schemeClr val="tx1"/>
                </a:solidFill>
                <a:effectLst/>
                <a:latin typeface="+mn-lt"/>
                <a:ea typeface="+mn-ea"/>
                <a:cs typeface="Arial" panose="020B0604020202020204" pitchFamily="34" charset="0"/>
              </a:rPr>
              <a:t>Kroppsfunktioner och kroppsstrukturer </a:t>
            </a:r>
            <a:endParaRPr lang="sv-SE" sz="1100" u="sng" kern="1200" dirty="0">
              <a:solidFill>
                <a:schemeClr val="tx1"/>
              </a:solidFill>
              <a:effectLst/>
              <a:latin typeface="+mn-lt"/>
              <a:ea typeface="+mn-ea"/>
              <a:cs typeface="Arial" panose="020B0604020202020204" pitchFamily="34" charset="0"/>
            </a:endParaRPr>
          </a:p>
          <a:p>
            <a:r>
              <a:rPr lang="sv-SE" sz="1100" kern="1200" dirty="0">
                <a:solidFill>
                  <a:schemeClr val="tx1"/>
                </a:solidFill>
                <a:effectLst/>
                <a:latin typeface="+mn-lt"/>
                <a:ea typeface="+mn-ea"/>
                <a:cs typeface="Arial" panose="020B0604020202020204" pitchFamily="34" charset="0"/>
              </a:rPr>
              <a:t>Kroppsfunktioner</a:t>
            </a:r>
            <a:r>
              <a:rPr lang="sv-SE" sz="1100" kern="1200" baseline="0" dirty="0">
                <a:solidFill>
                  <a:schemeClr val="tx1"/>
                </a:solidFill>
                <a:effectLst/>
                <a:latin typeface="+mn-lt"/>
                <a:ea typeface="+mn-ea"/>
                <a:cs typeface="Arial" panose="020B0604020202020204" pitchFamily="34" charset="0"/>
              </a:rPr>
              <a:t> -</a:t>
            </a:r>
            <a:r>
              <a:rPr lang="sv-SE" sz="1100" kern="1200" dirty="0">
                <a:solidFill>
                  <a:schemeClr val="tx1"/>
                </a:solidFill>
                <a:effectLst/>
                <a:latin typeface="+mn-lt"/>
                <a:ea typeface="+mn-ea"/>
                <a:cs typeface="Arial" panose="020B0604020202020204" pitchFamily="34" charset="0"/>
              </a:rPr>
              <a:t> fysiska och psykiska funktioner, hur min kropp fungerar, har nedsatt funktion, t ex kan inte böja benen, jämfört med ”normalt för åldern” </a:t>
            </a:r>
          </a:p>
          <a:p>
            <a:r>
              <a:rPr lang="sv-SE" sz="1100" kern="1200" dirty="0">
                <a:solidFill>
                  <a:schemeClr val="tx1"/>
                </a:solidFill>
                <a:effectLst/>
                <a:latin typeface="+mn-lt"/>
                <a:ea typeface="+mn-ea"/>
                <a:cs typeface="Arial" panose="020B0604020202020204" pitchFamily="34" charset="0"/>
              </a:rPr>
              <a:t>Kroppsstrukturer avser anatomin, t ex benbrott, bytt knäled, amputerat foten, kroppens struktur är ändrad, jämfört med ”normalt för åldern”</a:t>
            </a:r>
          </a:p>
          <a:p>
            <a:r>
              <a:rPr lang="sv-SE" sz="1100" kern="1200" dirty="0">
                <a:solidFill>
                  <a:schemeClr val="tx1"/>
                </a:solidFill>
                <a:effectLst/>
                <a:latin typeface="+mn-lt"/>
                <a:ea typeface="+mn-ea"/>
                <a:cs typeface="Arial" panose="020B0604020202020204" pitchFamily="34" charset="0"/>
              </a:rPr>
              <a:t> </a:t>
            </a:r>
          </a:p>
          <a:p>
            <a:r>
              <a:rPr lang="sv-SE" sz="1100" kern="1200" dirty="0">
                <a:solidFill>
                  <a:schemeClr val="tx1"/>
                </a:solidFill>
                <a:effectLst/>
                <a:latin typeface="+mn-lt"/>
                <a:ea typeface="+mn-ea"/>
                <a:cs typeface="Arial" panose="020B0604020202020204" pitchFamily="34" charset="0"/>
              </a:rPr>
              <a:t>Det handlar </a:t>
            </a:r>
            <a:r>
              <a:rPr lang="sv-SE" sz="1100" b="1" kern="1200" dirty="0">
                <a:solidFill>
                  <a:schemeClr val="tx1"/>
                </a:solidFill>
                <a:effectLst/>
                <a:latin typeface="+mn-lt"/>
                <a:ea typeface="+mn-ea"/>
                <a:cs typeface="Arial" panose="020B0604020202020204" pitchFamily="34" charset="0"/>
              </a:rPr>
              <a:t>inte om diagnoserna utan hur nedsättningarna påverkar funktionerna</a:t>
            </a:r>
            <a:r>
              <a:rPr lang="sv-SE" sz="1100" kern="1200" dirty="0">
                <a:solidFill>
                  <a:schemeClr val="tx1"/>
                </a:solidFill>
                <a:effectLst/>
                <a:latin typeface="+mn-lt"/>
                <a:ea typeface="+mn-ea"/>
                <a:cs typeface="Arial" panose="020B0604020202020204" pitchFamily="34" charset="0"/>
              </a:rPr>
              <a:t>, t ex vid stroke har det påverkat röst och tal? Rörelseförmåga? På vilket sätt hindrar det personen?</a:t>
            </a:r>
            <a:r>
              <a:rPr lang="sv-SE" sz="1100" b="1" kern="1200" dirty="0">
                <a:solidFill>
                  <a:schemeClr val="tx1"/>
                </a:solidFill>
                <a:effectLst/>
                <a:latin typeface="+mn-lt"/>
                <a:ea typeface="+mn-ea"/>
                <a:cs typeface="Arial" panose="020B0604020202020204" pitchFamily="34" charset="0"/>
              </a:rPr>
              <a:t> </a:t>
            </a:r>
            <a:endParaRPr lang="sv-SE" sz="1100" kern="1200" dirty="0">
              <a:solidFill>
                <a:schemeClr val="tx1"/>
              </a:solidFill>
              <a:effectLst/>
              <a:latin typeface="+mn-lt"/>
              <a:ea typeface="+mn-ea"/>
              <a:cs typeface="Arial" panose="020B0604020202020204" pitchFamily="34" charset="0"/>
            </a:endParaRPr>
          </a:p>
          <a:p>
            <a:r>
              <a:rPr lang="sv-SE" sz="1100" dirty="0">
                <a:latin typeface="+mn-lt"/>
                <a:ea typeface="ＭＳ Ｐゴシック" pitchFamily="34" charset="-128"/>
                <a:cs typeface="Arial" panose="020B0604020202020204" pitchFamily="34" charset="0"/>
              </a:rPr>
              <a:t>Information</a:t>
            </a:r>
            <a:r>
              <a:rPr lang="sv-SE" sz="1100" baseline="0" dirty="0">
                <a:latin typeface="+mn-lt"/>
                <a:ea typeface="ＭＳ Ｐゴシック" pitchFamily="34" charset="-128"/>
                <a:cs typeface="Arial" panose="020B0604020202020204" pitchFamily="34" charset="0"/>
              </a:rPr>
              <a:t> ofta från andra, t ex dr.</a:t>
            </a:r>
          </a:p>
          <a:p>
            <a:endParaRPr lang="sv-SE" sz="1100" baseline="0" dirty="0">
              <a:latin typeface="+mn-lt"/>
              <a:ea typeface="ＭＳ Ｐゴシック" pitchFamily="34" charset="-128"/>
              <a:cs typeface="Arial" panose="020B0604020202020204" pitchFamily="34" charset="0"/>
            </a:endParaRPr>
          </a:p>
          <a:p>
            <a:r>
              <a:rPr lang="sv-SE" sz="1100" b="1" u="sng" baseline="0" dirty="0">
                <a:latin typeface="+mn-lt"/>
                <a:ea typeface="ＭＳ Ｐゴシック" pitchFamily="34" charset="-128"/>
                <a:cs typeface="Arial" panose="020B0604020202020204" pitchFamily="34" charset="0"/>
              </a:rPr>
              <a:t>Hälsotillstånd</a:t>
            </a:r>
          </a:p>
          <a:p>
            <a:r>
              <a:rPr lang="sv-SE" sz="1100" b="0" baseline="0" dirty="0">
                <a:latin typeface="+mn-lt"/>
                <a:ea typeface="ＭＳ Ｐゴシック" pitchFamily="34" charset="-128"/>
                <a:cs typeface="Arial" panose="020B0604020202020204" pitchFamily="34" charset="0"/>
              </a:rPr>
              <a:t>Diagnoser</a:t>
            </a:r>
            <a:r>
              <a:rPr lang="sv-SE" sz="1100" baseline="0" dirty="0">
                <a:latin typeface="+mn-lt"/>
                <a:ea typeface="ＭＳ Ｐゴシック" pitchFamily="34" charset="-128"/>
                <a:cs typeface="Arial" panose="020B0604020202020204" pitchFamily="34" charset="0"/>
              </a:rPr>
              <a:t> oftast från läkare, viktigt att det står vem som gett informationen. </a:t>
            </a:r>
            <a:endParaRPr lang="sv-SE" sz="1100" dirty="0">
              <a:latin typeface="+mn-lt"/>
              <a:ea typeface="ＭＳ Ｐゴシック" pitchFamily="34" charset="-128"/>
              <a:cs typeface="Arial" panose="020B0604020202020204" pitchFamily="34" charset="0"/>
            </a:endParaRPr>
          </a:p>
          <a:p>
            <a:endParaRPr lang="sv-SE" dirty="0"/>
          </a:p>
        </p:txBody>
      </p:sp>
      <p:sp>
        <p:nvSpPr>
          <p:cNvPr id="133124" name="Platshållare för bild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ＭＳ Ｐゴシック" pitchFamily="34" charset="-128"/>
              </a:defRPr>
            </a:lvl1pPr>
            <a:lvl2pPr marL="742753" indent="-285675" eaLnBrk="0" hangingPunct="0">
              <a:defRPr sz="2400">
                <a:solidFill>
                  <a:schemeClr val="tx1"/>
                </a:solidFill>
                <a:latin typeface="Times New Roman" pitchFamily="18" charset="0"/>
                <a:ea typeface="ＭＳ Ｐゴシック" pitchFamily="34" charset="-128"/>
              </a:defRPr>
            </a:lvl2pPr>
            <a:lvl3pPr marL="1142696" indent="-228538" eaLnBrk="0" hangingPunct="0">
              <a:defRPr sz="2400">
                <a:solidFill>
                  <a:schemeClr val="tx1"/>
                </a:solidFill>
                <a:latin typeface="Times New Roman" pitchFamily="18" charset="0"/>
                <a:ea typeface="ＭＳ Ｐゴシック" pitchFamily="34" charset="-128"/>
              </a:defRPr>
            </a:lvl3pPr>
            <a:lvl4pPr marL="1599774" indent="-228538" eaLnBrk="0" hangingPunct="0">
              <a:defRPr sz="2400">
                <a:solidFill>
                  <a:schemeClr val="tx1"/>
                </a:solidFill>
                <a:latin typeface="Times New Roman" pitchFamily="18" charset="0"/>
                <a:ea typeface="ＭＳ Ｐゴシック" pitchFamily="34" charset="-128"/>
              </a:defRPr>
            </a:lvl4pPr>
            <a:lvl5pPr marL="2056854" indent="-228538" eaLnBrk="0" hangingPunct="0">
              <a:defRPr sz="2400">
                <a:solidFill>
                  <a:schemeClr val="tx1"/>
                </a:solidFill>
                <a:latin typeface="Times New Roman" pitchFamily="18" charset="0"/>
                <a:ea typeface="ＭＳ Ｐゴシック" pitchFamily="34" charset="-128"/>
              </a:defRPr>
            </a:lvl5pPr>
            <a:lvl6pPr marL="2513931" indent="-228538"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009" indent="-228538"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8088" indent="-228538"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5166" indent="-228538"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DFF4BCA1-51A2-4C19-B936-822D71E82F4D}" type="slidenum">
              <a:rPr lang="sv-SE" sz="1200">
                <a:solidFill>
                  <a:srgbClr val="000000"/>
                </a:solidFill>
              </a:rPr>
              <a:pPr/>
              <a:t>17</a:t>
            </a:fld>
            <a:endParaRPr lang="sv-SE" sz="1200">
              <a:solidFill>
                <a:srgbClr val="000000"/>
              </a:solidFill>
            </a:endParaRPr>
          </a:p>
        </p:txBody>
      </p:sp>
    </p:spTree>
    <p:extLst>
      <p:ext uri="{BB962C8B-B14F-4D97-AF65-F5344CB8AC3E}">
        <p14:creationId xmlns:p14="http://schemas.microsoft.com/office/powerpoint/2010/main" val="1846556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a:solidFill>
                  <a:schemeClr val="tx1"/>
                </a:solidFill>
                <a:latin typeface="+mn-lt"/>
                <a:cs typeface="Arial" panose="020B0604020202020204" pitchFamily="34" charset="0"/>
              </a:rPr>
              <a:t>Bedömt funktionstillstånd - nuläge:</a:t>
            </a:r>
          </a:p>
          <a:p>
            <a:r>
              <a:rPr lang="sv-SE" sz="1200" b="0" dirty="0">
                <a:solidFill>
                  <a:schemeClr val="tx1"/>
                </a:solidFill>
                <a:latin typeface="+mn-lt"/>
                <a:cs typeface="Arial" panose="020B0604020202020204" pitchFamily="34" charset="0"/>
              </a:rPr>
              <a:t>Tillstånd hos en persons kroppsfunktioner och kroppsstrukturer samt</a:t>
            </a:r>
            <a:r>
              <a:rPr lang="sv-SE" sz="1200" b="0" baseline="0" dirty="0">
                <a:solidFill>
                  <a:schemeClr val="tx1"/>
                </a:solidFill>
                <a:latin typeface="+mn-lt"/>
                <a:cs typeface="Arial" panose="020B0604020202020204" pitchFamily="34" charset="0"/>
              </a:rPr>
              <a:t> förmåga till aktivitet och delaktighet ICF (”Klassifikation av funktionstillstånd funktionshinder och hälsa” från Socialstyrelsen) – Visa boken</a:t>
            </a:r>
          </a:p>
          <a:p>
            <a:endParaRPr lang="sv-SE" sz="1200" b="1" baseline="0" dirty="0">
              <a:solidFill>
                <a:schemeClr val="tx1"/>
              </a:solidFill>
              <a:latin typeface="+mn-lt"/>
              <a:cs typeface="Arial" panose="020B0604020202020204" pitchFamily="34" charset="0"/>
            </a:endParaRPr>
          </a:p>
          <a:p>
            <a:r>
              <a:rPr lang="sv-SE" sz="1200" b="1" baseline="0" dirty="0">
                <a:solidFill>
                  <a:schemeClr val="tx1"/>
                </a:solidFill>
                <a:latin typeface="+mn-lt"/>
                <a:cs typeface="Arial" panose="020B0604020202020204" pitchFamily="34" charset="0"/>
              </a:rPr>
              <a:t>Avsett funktionstillstånd – mål:</a:t>
            </a:r>
          </a:p>
          <a:p>
            <a:r>
              <a:rPr lang="sv-SE" sz="1200" b="0" baseline="0" dirty="0">
                <a:solidFill>
                  <a:schemeClr val="tx1"/>
                </a:solidFill>
                <a:latin typeface="+mn-lt"/>
                <a:cs typeface="Arial" panose="020B0604020202020204" pitchFamily="34" charset="0"/>
              </a:rPr>
              <a:t>Individuellt mål, vad vill den enskilde uppnå med insatsen? Handläggarens sammanvägda mål, vad ska insatsen leda till? (Oftast samma men ska dokumenteras om det skiljer sig åt)</a:t>
            </a:r>
          </a:p>
          <a:p>
            <a:endParaRPr lang="sv-SE" sz="1200" b="0" baseline="0" dirty="0">
              <a:solidFill>
                <a:schemeClr val="tx1"/>
              </a:solidFill>
              <a:latin typeface="+mn-lt"/>
              <a:cs typeface="Arial" panose="020B0604020202020204" pitchFamily="34" charset="0"/>
            </a:endParaRPr>
          </a:p>
          <a:p>
            <a:pPr marL="0" indent="0">
              <a:buFont typeface="Arial" panose="020B0604020202020204" pitchFamily="34" charset="0"/>
              <a:buNone/>
            </a:pPr>
            <a:r>
              <a:rPr lang="sv-SE" sz="1200" b="1" baseline="0" dirty="0">
                <a:solidFill>
                  <a:schemeClr val="tx1"/>
                </a:solidFill>
                <a:latin typeface="+mn-lt"/>
                <a:cs typeface="Arial" panose="020B0604020202020204" pitchFamily="34" charset="0"/>
              </a:rPr>
              <a:t>Stödjande/tränande insats:</a:t>
            </a:r>
            <a:endParaRPr lang="sv-SE" sz="1200" b="0" baseline="0" dirty="0">
              <a:solidFill>
                <a:schemeClr val="tx1"/>
              </a:solidFill>
              <a:latin typeface="+mn-lt"/>
              <a:cs typeface="Arial" panose="020B0604020202020204" pitchFamily="34" charset="0"/>
            </a:endParaRPr>
          </a:p>
          <a:p>
            <a:pPr marL="0" indent="0">
              <a:buFont typeface="Arial" panose="020B0604020202020204" pitchFamily="34" charset="0"/>
              <a:buNone/>
            </a:pPr>
            <a:r>
              <a:rPr lang="sv-SE" sz="1200" b="0" baseline="0" dirty="0">
                <a:solidFill>
                  <a:schemeClr val="tx1"/>
                </a:solidFill>
                <a:latin typeface="+mn-lt"/>
                <a:cs typeface="Arial" panose="020B0604020202020204" pitchFamily="34" charset="0"/>
              </a:rPr>
              <a:t>Individen är på något sätt med i insatsen genomförande och att målet är att behålla eller stärka individens genomförande eller engagemang i ett livsområde</a:t>
            </a:r>
          </a:p>
          <a:p>
            <a:pPr marL="0" indent="0">
              <a:buFont typeface="Arial" panose="020B0604020202020204" pitchFamily="34" charset="0"/>
              <a:buNone/>
            </a:pPr>
            <a:endParaRPr lang="sv-SE" sz="1200" b="0" baseline="0" dirty="0">
              <a:solidFill>
                <a:schemeClr val="tx1"/>
              </a:solidFill>
              <a:latin typeface="+mn-lt"/>
              <a:cs typeface="Arial" panose="020B0604020202020204" pitchFamily="34" charset="0"/>
            </a:endParaRPr>
          </a:p>
          <a:p>
            <a:pPr marL="0" indent="0">
              <a:buFont typeface="Arial" panose="020B0604020202020204" pitchFamily="34" charset="0"/>
              <a:buNone/>
            </a:pPr>
            <a:r>
              <a:rPr lang="sv-SE" sz="1200" b="1" baseline="0" dirty="0">
                <a:solidFill>
                  <a:schemeClr val="tx1"/>
                </a:solidFill>
                <a:latin typeface="+mn-lt"/>
                <a:cs typeface="Arial" panose="020B0604020202020204" pitchFamily="34" charset="0"/>
              </a:rPr>
              <a:t>Kompenserande insats:</a:t>
            </a:r>
          </a:p>
          <a:p>
            <a:pPr marL="0" indent="0">
              <a:buFont typeface="Arial" panose="020B0604020202020204" pitchFamily="34" charset="0"/>
              <a:buNone/>
            </a:pPr>
            <a:r>
              <a:rPr lang="sv-SE" sz="1200" b="0" baseline="0" dirty="0">
                <a:solidFill>
                  <a:schemeClr val="tx1"/>
                </a:solidFill>
                <a:latin typeface="+mn-lt"/>
                <a:cs typeface="Arial" panose="020B0604020202020204" pitchFamily="34" charset="0"/>
              </a:rPr>
              <a:t>Insatsen utförs helt åt individen. Inriktningen är då att på olika sätt särskilt säkerställa att insatsen ändå utförs så individen kan ha möjlighet att uppleva delaktighet inom livsområdet</a:t>
            </a:r>
          </a:p>
          <a:p>
            <a:pPr marL="0" indent="0">
              <a:buFont typeface="Arial" panose="020B0604020202020204" pitchFamily="34" charset="0"/>
              <a:buNone/>
            </a:pPr>
            <a:endParaRPr lang="sv-SE" sz="1200" b="0" baseline="0" dirty="0">
              <a:solidFill>
                <a:schemeClr val="tx1"/>
              </a:solidFill>
              <a:latin typeface="+mn-lt"/>
              <a:cs typeface="Arial" panose="020B0604020202020204" pitchFamily="34" charset="0"/>
            </a:endParaRPr>
          </a:p>
          <a:p>
            <a:pPr marL="0" indent="0">
              <a:buFont typeface="Arial" panose="020B0604020202020204" pitchFamily="34" charset="0"/>
              <a:buNone/>
            </a:pPr>
            <a:r>
              <a:rPr lang="sv-SE" sz="1200" b="1" baseline="0" dirty="0">
                <a:solidFill>
                  <a:schemeClr val="tx1"/>
                </a:solidFill>
                <a:latin typeface="+mn-lt"/>
                <a:cs typeface="Arial" panose="020B0604020202020204" pitchFamily="34" charset="0"/>
              </a:rPr>
              <a:t>Relaterade faktorer:</a:t>
            </a: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0" i="0" dirty="0">
                <a:solidFill>
                  <a:schemeClr val="tx1"/>
                </a:solidFill>
                <a:latin typeface="+mn-lt"/>
                <a:ea typeface="ＭＳ Ｐゴシック" pitchFamily="34" charset="-128"/>
                <a:cs typeface="Arial" pitchFamily="34" charset="0"/>
              </a:rPr>
              <a:t>I IBIC</a:t>
            </a:r>
            <a:r>
              <a:rPr lang="sv-SE" sz="1200" b="0" i="0" baseline="0" dirty="0">
                <a:solidFill>
                  <a:schemeClr val="tx1"/>
                </a:solidFill>
                <a:latin typeface="+mn-lt"/>
                <a:ea typeface="ＭＳ Ｐゴシック" pitchFamily="34" charset="-128"/>
                <a:cs typeface="Arial" pitchFamily="34" charset="0"/>
              </a:rPr>
              <a:t> används begreppet relaterade faktorer som samlingsnamn på: Omgivningsfaktorer, kroppsfunktioner, kroppsstrukturer, och personfaktorer. Sådant som påverkar personen, positivt, negativt eller saknas. (ICF bild att visa hur vi använder IBIC)</a:t>
            </a: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0" i="0" baseline="0" dirty="0">
              <a:solidFill>
                <a:schemeClr val="tx1"/>
              </a:solidFill>
              <a:latin typeface="+mn-lt"/>
              <a:ea typeface="ＭＳ Ｐゴシック" pitchFamily="34" charset="-128"/>
              <a:cs typeface="Arial"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i="0" baseline="0" dirty="0">
                <a:solidFill>
                  <a:schemeClr val="tx1"/>
                </a:solidFill>
                <a:latin typeface="+mn-lt"/>
                <a:ea typeface="ＭＳ Ｐゴシック" pitchFamily="34" charset="-128"/>
                <a:cs typeface="Arial" pitchFamily="34" charset="0"/>
              </a:rPr>
              <a:t>Livsområden</a:t>
            </a: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0" i="0" baseline="0" dirty="0">
                <a:solidFill>
                  <a:schemeClr val="tx1"/>
                </a:solidFill>
                <a:latin typeface="+mn-lt"/>
                <a:ea typeface="ＭＳ Ｐゴシック" pitchFamily="34" charset="-128"/>
                <a:cs typeface="Arial" pitchFamily="34" charset="0"/>
              </a:rPr>
              <a:t>Visa bild – Livsområden</a:t>
            </a: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0" i="0" baseline="0" dirty="0">
              <a:solidFill>
                <a:schemeClr val="tx1"/>
              </a:solidFill>
              <a:latin typeface="+mn-lt"/>
              <a:ea typeface="ＭＳ Ｐゴシック" pitchFamily="34" charset="-128"/>
              <a:cs typeface="Arial"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i="0" baseline="0" dirty="0">
                <a:solidFill>
                  <a:schemeClr val="tx1"/>
                </a:solidFill>
                <a:latin typeface="+mn-lt"/>
                <a:ea typeface="ＭＳ Ｐゴシック" pitchFamily="34" charset="-128"/>
                <a:cs typeface="Arial" pitchFamily="34" charset="0"/>
              </a:rPr>
              <a:t>ICF</a:t>
            </a:r>
            <a:endParaRPr lang="sv-SE" sz="1200" b="0" i="0" baseline="0" dirty="0">
              <a:solidFill>
                <a:schemeClr val="tx1"/>
              </a:solidFill>
              <a:latin typeface="+mn-lt"/>
              <a:ea typeface="ＭＳ Ｐゴシック" pitchFamily="34" charset="-128"/>
              <a:cs typeface="Arial"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0" i="0" baseline="0" dirty="0">
                <a:solidFill>
                  <a:schemeClr val="tx1"/>
                </a:solidFill>
                <a:latin typeface="+mn-lt"/>
                <a:ea typeface="ＭＳ Ｐゴシック" pitchFamily="34" charset="-128"/>
                <a:cs typeface="Arial" pitchFamily="34" charset="0"/>
              </a:rPr>
              <a:t>Visa bok Socialstyrelsen - ”Klassifikation av funktionstillstånd, funktionshinder och hälsa” </a:t>
            </a: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0" i="0" baseline="0" dirty="0">
              <a:solidFill>
                <a:schemeClr val="tx1"/>
              </a:solidFill>
              <a:latin typeface="+mn-lt"/>
              <a:ea typeface="ＭＳ Ｐゴシック" pitchFamily="34" charset="-128"/>
              <a:cs typeface="Arial"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i="0" baseline="0" dirty="0">
                <a:solidFill>
                  <a:schemeClr val="tx1"/>
                </a:solidFill>
                <a:latin typeface="+mn-lt"/>
                <a:ea typeface="ＭＳ Ｐゴシック" pitchFamily="34" charset="-128"/>
                <a:cs typeface="Arial" pitchFamily="34" charset="0"/>
              </a:rPr>
              <a:t>Dokumentation</a:t>
            </a:r>
            <a:endParaRPr lang="sv-SE" sz="1200" b="0" i="0" baseline="0" dirty="0">
              <a:solidFill>
                <a:schemeClr val="tx1"/>
              </a:solidFill>
              <a:latin typeface="+mn-lt"/>
              <a:ea typeface="ＭＳ Ｐゴシック" pitchFamily="34" charset="-128"/>
              <a:cs typeface="Arial"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0" i="0" baseline="0" dirty="0">
                <a:solidFill>
                  <a:schemeClr val="tx1"/>
                </a:solidFill>
                <a:latin typeface="+mn-lt"/>
                <a:ea typeface="ＭＳ Ｐゴシック" pitchFamily="34" charset="-128"/>
                <a:cs typeface="Arial" pitchFamily="34" charset="0"/>
              </a:rPr>
              <a:t>Har insatsen inte utförts enligt genomförandeplanen? Dokumenteras strukturerat med orsak från enskilde eller utföraren, händelse av vikt osv.</a:t>
            </a: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baseline="0" dirty="0">
              <a:solidFill>
                <a:schemeClr val="tx1"/>
              </a:solidFill>
              <a:latin typeface="+mn-lt"/>
              <a:ea typeface="ＭＳ Ｐゴシック" pitchFamily="34" charset="-128"/>
              <a:cs typeface="Arial"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i="0" baseline="0" dirty="0">
                <a:solidFill>
                  <a:schemeClr val="tx1"/>
                </a:solidFill>
                <a:latin typeface="+mn-lt"/>
                <a:ea typeface="ＭＳ Ｐゴシック" pitchFamily="34" charset="-128"/>
                <a:cs typeface="Arial" pitchFamily="34" charset="0"/>
              </a:rPr>
              <a:t>Individuella mål för individen</a:t>
            </a: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0" i="0" baseline="0" dirty="0">
                <a:solidFill>
                  <a:schemeClr val="tx1"/>
                </a:solidFill>
                <a:latin typeface="+mn-lt"/>
                <a:ea typeface="ＭＳ Ｐゴシック" pitchFamily="34" charset="-128"/>
                <a:cs typeface="Arial" pitchFamily="34" charset="0"/>
              </a:rPr>
              <a:t>Nuläge och framtid</a:t>
            </a: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0" i="0" baseline="0" dirty="0">
              <a:latin typeface="Arial" pitchFamily="34" charset="0"/>
              <a:ea typeface="ＭＳ Ｐゴシック" pitchFamily="34" charset="-128"/>
              <a:cs typeface="Arial" pitchFamily="34" charset="0"/>
            </a:endParaRPr>
          </a:p>
          <a:p>
            <a:pPr marL="0" indent="0">
              <a:buFont typeface="Arial" panose="020B0604020202020204" pitchFamily="34" charset="0"/>
              <a:buNone/>
            </a:pPr>
            <a:endParaRPr lang="sv-SE" sz="1200" b="1" baseline="0" dirty="0">
              <a:solidFill>
                <a:srgbClr val="C00000"/>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sv-SE" b="1" baseline="0" dirty="0">
              <a:solidFill>
                <a:srgbClr val="C00000"/>
              </a:solidFill>
            </a:endParaRPr>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18</a:t>
            </a:fld>
            <a:endParaRPr lang="sv-SE"/>
          </a:p>
        </p:txBody>
      </p:sp>
    </p:spTree>
    <p:extLst>
      <p:ext uri="{BB962C8B-B14F-4D97-AF65-F5344CB8AC3E}">
        <p14:creationId xmlns:p14="http://schemas.microsoft.com/office/powerpoint/2010/main" val="2186265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dirty="0">
                <a:latin typeface="+mn-lt"/>
                <a:cs typeface="Arial" panose="020B0604020202020204" pitchFamily="34" charset="0"/>
              </a:rPr>
              <a:t>Handläggarens</a:t>
            </a:r>
            <a:r>
              <a:rPr lang="sv-SE" sz="1200" b="1" baseline="0" dirty="0">
                <a:latin typeface="+mn-lt"/>
                <a:cs typeface="Arial" panose="020B0604020202020204" pitchFamily="34" charset="0"/>
              </a:rPr>
              <a:t> steg</a:t>
            </a:r>
            <a:r>
              <a:rPr lang="sv-SE" sz="1200" baseline="0" dirty="0">
                <a:latin typeface="+mn-lt"/>
                <a:cs typeface="Arial" panose="020B0604020202020204" pitchFamily="34" charset="0"/>
              </a:rPr>
              <a:t>: </a:t>
            </a:r>
            <a:r>
              <a:rPr lang="sv-SE" sz="1200" dirty="0">
                <a:latin typeface="+mn-lt"/>
                <a:cs typeface="Arial" panose="020B0604020202020204" pitchFamily="34" charset="0"/>
              </a:rPr>
              <a:t>bedömning och analys om</a:t>
            </a:r>
            <a:r>
              <a:rPr lang="sv-SE" sz="1200" baseline="0" dirty="0">
                <a:latin typeface="+mn-lt"/>
                <a:cs typeface="Arial" panose="020B0604020202020204" pitchFamily="34" charset="0"/>
              </a:rPr>
              <a:t> den enskildes förmåga att genomföra handlingar, uppgifter, vara delaktig samt relaterade faktorer.</a:t>
            </a:r>
            <a:r>
              <a:rPr lang="sv-SE" sz="1200" dirty="0">
                <a:latin typeface="+mn-lt"/>
                <a:cs typeface="Arial" panose="020B0604020202020204" pitchFamily="34" charset="0"/>
              </a:rPr>
              <a:t> Utifrån all information</a:t>
            </a:r>
            <a:r>
              <a:rPr lang="sv-SE" sz="1200" baseline="0" dirty="0">
                <a:latin typeface="+mn-lt"/>
                <a:cs typeface="Arial" panose="020B0604020202020204" pitchFamily="34" charset="0"/>
              </a:rPr>
              <a:t> och handläggarens kunskap om behov mm - Görs bedömning (EBP). Ta in relevant kunskap i bedömning (SOSFS 2007:17 personalens kompetens) Socionomexamen/social omsorgsexamen, kunskap om äldre och åldrande, samtal och relationer, utredning och beslut, samverkan och samordning, regelverk, insatsers innehåll och effekter, uppföljning och utvärdering. Nyanställd ska få introduktion. Praktiskt och teoretiskt.</a:t>
            </a:r>
          </a:p>
          <a:p>
            <a:endParaRPr lang="sv-SE" sz="1200" b="1" dirty="0">
              <a:latin typeface="+mn-lt"/>
              <a:cs typeface="Arial" panose="020B0604020202020204" pitchFamily="34" charset="0"/>
            </a:endParaRPr>
          </a:p>
          <a:p>
            <a:r>
              <a:rPr lang="sv-SE" sz="1200" b="1" dirty="0">
                <a:latin typeface="+mn-lt"/>
                <a:cs typeface="Arial" panose="020B0604020202020204" pitchFamily="34" charset="0"/>
              </a:rPr>
              <a:t>Bedömt funktionstillstånd - behov</a:t>
            </a:r>
          </a:p>
          <a:p>
            <a:r>
              <a:rPr lang="sv-SE" sz="1200" i="1" dirty="0">
                <a:latin typeface="+mn-lt"/>
                <a:cs typeface="Arial" panose="020B0604020202020204" pitchFamily="34" charset="0"/>
              </a:rPr>
              <a:t>(Begreppet funktionstillstånd</a:t>
            </a:r>
            <a:r>
              <a:rPr lang="sv-SE" sz="1200" i="1" baseline="0" dirty="0">
                <a:latin typeface="+mn-lt"/>
                <a:cs typeface="Arial" panose="020B0604020202020204" pitchFamily="34" charset="0"/>
              </a:rPr>
              <a:t> – kopplat till individens möjligheter och begränsningar att utföra handlingar och vara delaktig, enligt ICF). </a:t>
            </a:r>
          </a:p>
          <a:p>
            <a:r>
              <a:rPr lang="sv-SE" sz="1200" b="0" dirty="0">
                <a:latin typeface="+mn-lt"/>
                <a:cs typeface="Arial" panose="020B0604020202020204" pitchFamily="34" charset="0"/>
              </a:rPr>
              <a:t>Handläggarens sammanvägda</a:t>
            </a:r>
            <a:r>
              <a:rPr lang="sv-SE" sz="1200" b="0" baseline="0" dirty="0">
                <a:latin typeface="+mn-lt"/>
                <a:cs typeface="Arial" panose="020B0604020202020204" pitchFamily="34" charset="0"/>
              </a:rPr>
              <a:t> bedömning av nuläget utifrån information från den enskilde och vid behov anhöriga eller andra. </a:t>
            </a:r>
            <a:r>
              <a:rPr lang="sv-SE" sz="1200" baseline="0" dirty="0">
                <a:latin typeface="+mn-lt"/>
                <a:cs typeface="Arial" panose="020B0604020202020204" pitchFamily="34" charset="0"/>
              </a:rPr>
              <a:t>Individen i aktuell situation –väga in hindrande och stödjande faktorer. Här och nu – b</a:t>
            </a:r>
            <a:r>
              <a:rPr lang="sv-SE" sz="1200" b="0" baseline="0" dirty="0">
                <a:latin typeface="+mn-lt"/>
                <a:cs typeface="Arial" panose="020B0604020202020204" pitchFamily="34" charset="0"/>
              </a:rPr>
              <a:t>edömningen görs utan pågående insatser men eventuella hjälpmedel</a:t>
            </a:r>
            <a:r>
              <a:rPr lang="sv-SE" sz="1200" baseline="0" dirty="0">
                <a:latin typeface="+mn-lt"/>
                <a:cs typeface="Arial" panose="020B0604020202020204" pitchFamily="34" charset="0"/>
              </a:rPr>
              <a:t>hjälpmedel vägs in. Viktigt att det framgår om den enskildes syn på funktionstillstånd skiljer sig från handläggaren</a:t>
            </a:r>
          </a:p>
          <a:p>
            <a:endParaRPr lang="sv-SE" sz="1200" b="0" baseline="0" dirty="0">
              <a:latin typeface="+mn-lt"/>
              <a:cs typeface="Arial" panose="020B0604020202020204" pitchFamily="34" charset="0"/>
            </a:endParaRPr>
          </a:p>
          <a:p>
            <a:r>
              <a:rPr lang="sv-SE" sz="1200" b="1" baseline="0" dirty="0">
                <a:latin typeface="+mn-lt"/>
                <a:cs typeface="Arial" panose="020B0604020202020204" pitchFamily="34" charset="0"/>
              </a:rPr>
              <a:t>Avsett funktionstillstånd - mål</a:t>
            </a:r>
          </a:p>
          <a:p>
            <a:pPr marL="0" marR="0" indent="0" algn="l" defTabSz="914400" rtl="0" eaLnBrk="1" fontAlgn="auto" latinLnBrk="0" hangingPunct="1">
              <a:lnSpc>
                <a:spcPct val="100000"/>
              </a:lnSpc>
              <a:spcBef>
                <a:spcPts val="0"/>
              </a:spcBef>
              <a:spcAft>
                <a:spcPts val="0"/>
              </a:spcAft>
              <a:buClrTx/>
              <a:buSzTx/>
              <a:buFontTx/>
              <a:buNone/>
              <a:tabLst/>
              <a:defRPr/>
            </a:pPr>
            <a:r>
              <a:rPr lang="sv-SE" sz="1200" b="0" baseline="0" dirty="0">
                <a:latin typeface="+mn-lt"/>
                <a:cs typeface="Arial" panose="020B0604020202020204" pitchFamily="34" charset="0"/>
              </a:rPr>
              <a:t>Målet – handläggarens och den enskildes målsättning, dit den enskilde ska komma. </a:t>
            </a:r>
            <a:r>
              <a:rPr lang="sv-SE" sz="1200" b="0" dirty="0">
                <a:latin typeface="+mn-lt"/>
                <a:cs typeface="Arial" panose="020B0604020202020204" pitchFamily="34" charset="0"/>
              </a:rPr>
              <a:t>Vad</a:t>
            </a:r>
            <a:r>
              <a:rPr lang="sv-SE" sz="1200" b="0" baseline="0" dirty="0">
                <a:latin typeface="+mn-lt"/>
                <a:cs typeface="Arial" panose="020B0604020202020204" pitchFamily="34" charset="0"/>
              </a:rPr>
              <a:t> vill den enskilde att insatsen ska leda till? Inom en viss tid? Vad bedömer handläggaren att insatsen ska leda till? Målen ska i möjligast mån vara mätbara, tidsatta, överenskomna och realistiska. Utgångspunkt att målet bör vara överenskommet. Målen kan skilja sig enskilde/handläggare – ska dokumenteras. Vissa har orimliga mål – andra har inga. Kan komma in motiverande samtal. Etiska ställningstaganden? Ibland är målet att upprätthålla. Ibland är det svårt att diskutera –etiska frågor. Tydlighet till utföraren – både för enskilde och utförare.</a:t>
            </a:r>
          </a:p>
          <a:p>
            <a:endParaRPr lang="sv-SE" sz="1200" b="0" baseline="0" dirty="0">
              <a:latin typeface="+mn-lt"/>
              <a:cs typeface="Arial" panose="020B0604020202020204" pitchFamily="34" charset="0"/>
            </a:endParaRPr>
          </a:p>
          <a:p>
            <a:r>
              <a:rPr lang="sv-SE" sz="1200" b="1" baseline="0" dirty="0">
                <a:latin typeface="+mn-lt"/>
                <a:cs typeface="Arial" panose="020B0604020202020204" pitchFamily="34" charset="0"/>
              </a:rPr>
              <a:t>Övergripande mål</a:t>
            </a:r>
          </a:p>
          <a:p>
            <a:r>
              <a:rPr lang="sv-SE" sz="1200" b="0" dirty="0">
                <a:latin typeface="+mn-lt"/>
                <a:cs typeface="Arial" panose="020B0604020202020204" pitchFamily="34" charset="0"/>
              </a:rPr>
              <a:t>Utgår från lag och</a:t>
            </a:r>
            <a:r>
              <a:rPr lang="sv-SE" sz="1200" b="0" baseline="0" dirty="0">
                <a:latin typeface="+mn-lt"/>
                <a:cs typeface="Arial" panose="020B0604020202020204" pitchFamily="34" charset="0"/>
              </a:rPr>
              <a:t> värdegrund</a:t>
            </a:r>
            <a:endParaRPr lang="sv-SE" sz="1200" b="0" dirty="0">
              <a:latin typeface="+mn-lt"/>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sv-SE" b="0" dirty="0"/>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19</a:t>
            </a:fld>
            <a:endParaRPr lang="sv-SE"/>
          </a:p>
        </p:txBody>
      </p:sp>
    </p:spTree>
    <p:extLst>
      <p:ext uri="{BB962C8B-B14F-4D97-AF65-F5344CB8AC3E}">
        <p14:creationId xmlns:p14="http://schemas.microsoft.com/office/powerpoint/2010/main" val="2675060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0000"/>
              </a:lnSpc>
              <a:spcAft>
                <a:spcPts val="1000"/>
              </a:spcAft>
            </a:pPr>
            <a:r>
              <a:rPr lang="sv-SE" sz="1200" b="1" dirty="0">
                <a:effectLst/>
                <a:latin typeface="+mn-lt"/>
                <a:ea typeface="Calibri"/>
                <a:cs typeface="Times New Roman"/>
              </a:rPr>
              <a:t>Bedömningsfaktorer</a:t>
            </a:r>
            <a:endParaRPr lang="sv-SE" sz="1200" dirty="0">
              <a:effectLst/>
              <a:latin typeface="+mn-lt"/>
              <a:ea typeface="Calibri"/>
              <a:cs typeface="Times New Roman"/>
            </a:endParaRPr>
          </a:p>
          <a:p>
            <a:pPr>
              <a:lnSpc>
                <a:spcPct val="100000"/>
              </a:lnSpc>
              <a:spcAft>
                <a:spcPts val="1000"/>
              </a:spcAft>
            </a:pPr>
            <a:r>
              <a:rPr lang="sv-SE" sz="1200" dirty="0">
                <a:effectLst/>
                <a:latin typeface="+mn-lt"/>
                <a:ea typeface="Calibri"/>
                <a:cs typeface="Times New Roman"/>
              </a:rPr>
              <a:t>Som stöd för att göra likvärdiga</a:t>
            </a:r>
            <a:r>
              <a:rPr lang="sv-SE" sz="1200" baseline="0" dirty="0">
                <a:effectLst/>
                <a:latin typeface="+mn-lt"/>
                <a:ea typeface="Calibri"/>
                <a:cs typeface="Times New Roman"/>
              </a:rPr>
              <a:t> bedömningar används </a:t>
            </a:r>
            <a:r>
              <a:rPr lang="sv-SE" sz="1200" dirty="0">
                <a:effectLst/>
                <a:latin typeface="+mn-lt"/>
                <a:ea typeface="Calibri"/>
                <a:cs typeface="Times New Roman"/>
              </a:rPr>
              <a:t>en generell bedömningsskala fö</a:t>
            </a:r>
            <a:r>
              <a:rPr lang="sv-SE" sz="1200" baseline="0" dirty="0">
                <a:effectLst/>
                <a:latin typeface="+mn-lt"/>
                <a:ea typeface="Calibri"/>
                <a:cs typeface="Times New Roman"/>
              </a:rPr>
              <a:t>r att avgöra hur stor </a:t>
            </a:r>
            <a:r>
              <a:rPr lang="sv-SE" sz="1200" dirty="0">
                <a:effectLst/>
                <a:latin typeface="+mn-lt"/>
                <a:ea typeface="Calibri"/>
                <a:cs typeface="Times New Roman"/>
              </a:rPr>
              <a:t>svårighetsgraden är för personen inom olika livsområden. </a:t>
            </a:r>
          </a:p>
          <a:p>
            <a:pPr>
              <a:lnSpc>
                <a:spcPct val="100000"/>
              </a:lnSpc>
              <a:spcAft>
                <a:spcPts val="1000"/>
              </a:spcAft>
            </a:pPr>
            <a:r>
              <a:rPr lang="sv-SE" sz="1200" dirty="0">
                <a:effectLst/>
                <a:latin typeface="+mn-lt"/>
                <a:ea typeface="Calibri"/>
                <a:cs typeface="Times New Roman"/>
              </a:rPr>
              <a:t>Bedömningsfaktorer används</a:t>
            </a:r>
            <a:r>
              <a:rPr lang="sv-SE" sz="1200" baseline="0" dirty="0">
                <a:effectLst/>
                <a:latin typeface="+mn-lt"/>
                <a:ea typeface="Calibri"/>
                <a:cs typeface="Times New Roman"/>
              </a:rPr>
              <a:t> inom de olika livsområdena, utom för personer som vårdar eller stödjer.</a:t>
            </a:r>
            <a:r>
              <a:rPr lang="sv-SE" sz="1200" dirty="0">
                <a:effectLst/>
                <a:latin typeface="+mn-lt"/>
                <a:ea typeface="Calibri"/>
                <a:cs typeface="Times New Roman"/>
              </a:rPr>
              <a:t> </a:t>
            </a:r>
          </a:p>
          <a:p>
            <a:pPr>
              <a:lnSpc>
                <a:spcPct val="100000"/>
              </a:lnSpc>
              <a:spcAft>
                <a:spcPts val="1000"/>
              </a:spcAft>
            </a:pPr>
            <a:endParaRPr lang="sv-SE" sz="1200" dirty="0">
              <a:effectLst/>
              <a:latin typeface="+mn-lt"/>
              <a:ea typeface="Calibri"/>
              <a:cs typeface="Times New Roman"/>
            </a:endParaRPr>
          </a:p>
          <a:p>
            <a:pPr>
              <a:lnSpc>
                <a:spcPct val="100000"/>
              </a:lnSpc>
              <a:spcAft>
                <a:spcPts val="1000"/>
              </a:spcAft>
            </a:pPr>
            <a:r>
              <a:rPr lang="sv-SE" sz="1200" dirty="0">
                <a:effectLst/>
                <a:latin typeface="+mn-lt"/>
                <a:ea typeface="Calibri"/>
                <a:cs typeface="Times New Roman"/>
              </a:rPr>
              <a:t>Handläggarens bedömning utgår från personens beskrivning av sin situation, sina resurser och begränsningar i genomförandet av aktivitet och delaktighet i sin livsföring. Med genomförande menas vad personen faktiskt genomför i en handling eller uppgift och vilket engagemang personen har i en livssituation. </a:t>
            </a:r>
          </a:p>
          <a:p>
            <a:pPr>
              <a:lnSpc>
                <a:spcPct val="100000"/>
              </a:lnSpc>
              <a:spcAft>
                <a:spcPts val="1000"/>
              </a:spcAft>
            </a:pPr>
            <a:endParaRPr lang="sv-SE" sz="1200" dirty="0">
              <a:effectLst/>
              <a:latin typeface="+mn-lt"/>
              <a:ea typeface="Calibri"/>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effectLst/>
                <a:latin typeface="+mn-lt"/>
                <a:ea typeface="Calibri"/>
                <a:cs typeface="Times New Roman"/>
              </a:rPr>
              <a:t>Bedömningsfaktorer </a:t>
            </a:r>
            <a:r>
              <a:rPr lang="sv-SE" sz="1200" dirty="0">
                <a:effectLst/>
                <a:latin typeface="+mn-lt"/>
                <a:ea typeface="Calibri"/>
                <a:cs typeface="Times New Roman"/>
              </a:rPr>
              <a:t>bedömningen</a:t>
            </a:r>
            <a:r>
              <a:rPr lang="sv-SE" sz="1200" baseline="0" dirty="0">
                <a:effectLst/>
                <a:latin typeface="+mn-lt"/>
                <a:ea typeface="Calibri"/>
                <a:cs typeface="Times New Roman"/>
              </a:rPr>
              <a:t> görs</a:t>
            </a:r>
            <a:r>
              <a:rPr lang="sv-SE" sz="1200" dirty="0">
                <a:effectLst/>
                <a:latin typeface="+mn-lt"/>
                <a:ea typeface="Calibri"/>
                <a:cs typeface="Times New Roman"/>
              </a:rPr>
              <a:t> i 5 steg, handläggaren bedömer samma sak med samma skala vilket gör </a:t>
            </a:r>
            <a:r>
              <a:rPr lang="sv-SE" sz="1200" baseline="0" dirty="0">
                <a:effectLst/>
                <a:latin typeface="+mn-lt"/>
                <a:ea typeface="Calibri"/>
                <a:cs typeface="Times New Roman"/>
              </a:rPr>
              <a:t>bedömningarna</a:t>
            </a:r>
            <a:r>
              <a:rPr lang="sv-SE" sz="1200" dirty="0">
                <a:effectLst/>
                <a:latin typeface="+mn-lt"/>
                <a:ea typeface="Calibri"/>
                <a:cs typeface="Times New Roman"/>
              </a:rPr>
              <a:t> mer likvärdiga, inte lika.</a:t>
            </a:r>
            <a:r>
              <a:rPr lang="sv-SE" sz="1200" baseline="0" dirty="0">
                <a:effectLst/>
                <a:latin typeface="+mn-lt"/>
                <a:ea typeface="Calibri"/>
                <a:cs typeface="Times New Roman"/>
              </a:rPr>
              <a:t> Bedömningen ger är ett underlag för att följa upp målet, det avsedda funktionstillståndet, hur stor personens begränsning i att utföra en aktivitet bedöms vara vid nästa uppföljning</a:t>
            </a:r>
            <a:r>
              <a:rPr lang="sv-SE" sz="1200" dirty="0">
                <a:effectLst/>
                <a:latin typeface="+mn-lt"/>
                <a:ea typeface="Calibri"/>
                <a:cs typeface="Times New Roman"/>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effectLst/>
              <a:latin typeface="+mn-lt"/>
              <a:ea typeface="Calibri"/>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effectLst/>
                <a:latin typeface="+mn-lt"/>
                <a:ea typeface="Calibri"/>
                <a:cs typeface="Times New Roman"/>
              </a:rPr>
              <a:t>Man kan samla in information på individ och verksamhetsnivå och det ger en fingervisning om vilka behov och svårigheter det finns för personen t ex vid en överflyttning av ärenden</a:t>
            </a:r>
            <a:r>
              <a:rPr lang="sv-SE" sz="1200" baseline="0" dirty="0">
                <a:effectLst/>
                <a:latin typeface="+mn-lt"/>
                <a:ea typeface="Calibri"/>
                <a:cs typeface="Times New Roman"/>
              </a:rPr>
              <a:t>, t</a:t>
            </a:r>
            <a:r>
              <a:rPr lang="sv-SE" sz="1200" dirty="0">
                <a:effectLst/>
                <a:latin typeface="+mn-lt"/>
                <a:ea typeface="Calibri"/>
                <a:cs typeface="Times New Roman"/>
              </a:rPr>
              <a:t> ex sommargäster </a:t>
            </a:r>
            <a:r>
              <a:rPr lang="sv-SE" sz="1200" baseline="0" dirty="0">
                <a:effectLst/>
                <a:latin typeface="+mn-lt"/>
                <a:ea typeface="Calibri"/>
                <a:cs typeface="Times New Roman"/>
              </a:rPr>
              <a:t>och det underlättar resursplanering för utförarna. </a:t>
            </a:r>
            <a:r>
              <a:rPr lang="sv-SE" sz="1200" dirty="0">
                <a:effectLst/>
                <a:latin typeface="+mn-lt"/>
                <a:ea typeface="Calibri"/>
                <a:cs typeface="Times New Roman"/>
              </a:rPr>
              <a:t>Det kommer också att ge viss information om vilka behov befolkningen har, idag kan vi bara mäta vilka insatser som beviljas men det är inte nödvändigtvis samma sak. </a:t>
            </a:r>
          </a:p>
          <a:p>
            <a:endParaRPr lang="sv-SE" sz="1200" dirty="0">
              <a:latin typeface="Arial" panose="020B0604020202020204" pitchFamily="34" charset="0"/>
              <a:cs typeface="Arial" panose="020B0604020202020204" pitchFamily="34" charset="0"/>
            </a:endParaRPr>
          </a:p>
          <a:p>
            <a:endParaRPr lang="sv-SE" dirty="0"/>
          </a:p>
          <a:p>
            <a:pPr>
              <a:lnSpc>
                <a:spcPct val="115000"/>
              </a:lnSpc>
              <a:spcAft>
                <a:spcPts val="1000"/>
              </a:spcAft>
            </a:pPr>
            <a:endParaRPr lang="sv-SE" sz="1200" b="1" dirty="0">
              <a:effectLst/>
              <a:latin typeface="Times New Roman"/>
              <a:ea typeface="Calibri"/>
              <a:cs typeface="Times New Roman"/>
            </a:endParaRPr>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20</a:t>
            </a:fld>
            <a:endParaRPr lang="sv-SE"/>
          </a:p>
        </p:txBody>
      </p:sp>
    </p:spTree>
    <p:extLst>
      <p:ext uri="{BB962C8B-B14F-4D97-AF65-F5344CB8AC3E}">
        <p14:creationId xmlns:p14="http://schemas.microsoft.com/office/powerpoint/2010/main" val="1922812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b="0" dirty="0">
                <a:latin typeface="+mn-lt"/>
              </a:rPr>
              <a:t>I uppdraget</a:t>
            </a:r>
            <a:r>
              <a:rPr lang="sv-SE" sz="1200" b="0" baseline="0" dirty="0">
                <a:latin typeface="+mn-lt"/>
              </a:rPr>
              <a:t> ges även en första anvisning om arbetsmetod för den beviljade insatsen. </a:t>
            </a:r>
          </a:p>
          <a:p>
            <a:endParaRPr lang="sv-SE" sz="1200" b="1" dirty="0">
              <a:latin typeface="+mn-lt"/>
              <a:cs typeface="Arial" panose="020B0604020202020204" pitchFamily="34" charset="0"/>
            </a:endParaRPr>
          </a:p>
          <a:p>
            <a:r>
              <a:rPr lang="sv-SE" sz="1200" b="1" dirty="0">
                <a:latin typeface="+mn-lt"/>
                <a:cs typeface="Arial" panose="020B0604020202020204" pitchFamily="34" charset="0"/>
              </a:rPr>
              <a:t>Stödjande/tränande</a:t>
            </a:r>
            <a:r>
              <a:rPr lang="sv-SE" sz="1200" dirty="0">
                <a:latin typeface="+mn-lt"/>
                <a:cs typeface="Arial" panose="020B0604020202020204" pitchFamily="34" charset="0"/>
              </a:rPr>
              <a:t> – ”händerna på ryggen” mer som boendestödet arbetar. Kan handla om att utföra vissa delar den</a:t>
            </a:r>
            <a:r>
              <a:rPr lang="sv-SE" sz="1200" baseline="0" dirty="0">
                <a:latin typeface="+mn-lt"/>
                <a:cs typeface="Arial" panose="020B0604020202020204" pitchFamily="34" charset="0"/>
              </a:rPr>
              <a:t> enskilde utför de delar denne kan, eller endast guida, kan också vara hjälp att träna upp förmåga för att klara på egen hand. T ex inköp, klarar att skriva notan och plocka in varorna men behöver hjälp att handla och ta hem varorna eller klarar på egen hand att duscha men behöver påminnelse och trygghetsstöd i form av att personal kommer och påminner och finns i bostaden under dusch.</a:t>
            </a:r>
          </a:p>
          <a:p>
            <a:endParaRPr lang="sv-SE" sz="1200" baseline="0" dirty="0">
              <a:latin typeface="+mn-lt"/>
              <a:cs typeface="Arial" panose="020B0604020202020204" pitchFamily="34" charset="0"/>
            </a:endParaRPr>
          </a:p>
          <a:p>
            <a:r>
              <a:rPr lang="sv-SE" sz="1200" b="1" baseline="0" dirty="0">
                <a:latin typeface="+mn-lt"/>
                <a:cs typeface="Arial" panose="020B0604020202020204" pitchFamily="34" charset="0"/>
              </a:rPr>
              <a:t>Kompenserande – </a:t>
            </a:r>
            <a:r>
              <a:rPr lang="sv-SE" sz="1200" b="0" baseline="0" dirty="0">
                <a:latin typeface="+mn-lt"/>
                <a:cs typeface="Arial" panose="020B0604020202020204" pitchFamily="34" charset="0"/>
              </a:rPr>
              <a:t>den enskilde kan inte vara aktivt delaktig i något moment, men kan vara delaktig t ex i form av att bestämma hur något ska utföras utifrån förmåga. T ex klarar inte att delta i något moment av städning. (används sällan)</a:t>
            </a:r>
            <a:endParaRPr lang="sv-SE" sz="1200" b="1" dirty="0">
              <a:latin typeface="+mn-lt"/>
              <a:cs typeface="Arial" panose="020B0604020202020204" pitchFamily="34" charset="0"/>
            </a:endParaRPr>
          </a:p>
          <a:p>
            <a:endParaRPr lang="sv-SE" b="1" dirty="0"/>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21</a:t>
            </a:fld>
            <a:endParaRPr lang="sv-SE"/>
          </a:p>
        </p:txBody>
      </p:sp>
    </p:spTree>
    <p:extLst>
      <p:ext uri="{BB962C8B-B14F-4D97-AF65-F5344CB8AC3E}">
        <p14:creationId xmlns:p14="http://schemas.microsoft.com/office/powerpoint/2010/main" val="7770255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Arial" panose="020B0604020202020204" pitchFamily="34" charset="0"/>
              </a:rPr>
              <a:t>Tillräcklig </a:t>
            </a:r>
            <a:r>
              <a:rPr lang="sv-SE" sz="1200" kern="1200" dirty="0">
                <a:solidFill>
                  <a:schemeClr val="tx1"/>
                </a:solidFill>
                <a:effectLst/>
                <a:latin typeface="+mn-lt"/>
                <a:ea typeface="+mn-ea"/>
                <a:cs typeface="Arial" panose="020B0604020202020204" pitchFamily="34" charset="0"/>
              </a:rPr>
              <a:t>- innebär att informationen ska ge nödvändig information om den enskildes bakgrund, aktuella insatser och dess motiv, planerade insatser, viktiga aktiviteter och händelser som kommer att påverka den enskilde. </a:t>
            </a:r>
          </a:p>
          <a:p>
            <a:r>
              <a:rPr lang="sv-SE" sz="1200" b="1" kern="1200" dirty="0">
                <a:solidFill>
                  <a:schemeClr val="tx1"/>
                </a:solidFill>
                <a:effectLst/>
                <a:latin typeface="+mn-lt"/>
                <a:ea typeface="+mn-ea"/>
                <a:cs typeface="Arial" panose="020B0604020202020204" pitchFamily="34" charset="0"/>
              </a:rPr>
              <a:t>Väsentlig </a:t>
            </a:r>
            <a:r>
              <a:rPr lang="sv-SE" sz="1200" kern="1200" dirty="0">
                <a:solidFill>
                  <a:schemeClr val="tx1"/>
                </a:solidFill>
                <a:effectLst/>
                <a:latin typeface="+mn-lt"/>
                <a:ea typeface="+mn-ea"/>
                <a:cs typeface="Arial" panose="020B0604020202020204" pitchFamily="34" charset="0"/>
              </a:rPr>
              <a:t>- innebär att informationen inte ska vara onödigt detaljerad exempelvis inte innehålla dagliga rutiner utan det som avviker från det normala. </a:t>
            </a:r>
          </a:p>
          <a:p>
            <a:r>
              <a:rPr lang="sv-SE" sz="1200" b="1" kern="1200" dirty="0">
                <a:solidFill>
                  <a:schemeClr val="tx1"/>
                </a:solidFill>
                <a:effectLst/>
                <a:latin typeface="+mn-lt"/>
                <a:ea typeface="+mn-ea"/>
                <a:cs typeface="Arial" panose="020B0604020202020204" pitchFamily="34" charset="0"/>
              </a:rPr>
              <a:t>Korrekt </a:t>
            </a:r>
            <a:r>
              <a:rPr lang="sv-SE" sz="1200" kern="1200" dirty="0">
                <a:solidFill>
                  <a:schemeClr val="tx1"/>
                </a:solidFill>
                <a:effectLst/>
                <a:latin typeface="+mn-lt"/>
                <a:ea typeface="+mn-ea"/>
                <a:cs typeface="Arial" panose="020B0604020202020204" pitchFamily="34" charset="0"/>
              </a:rPr>
              <a:t>- innebär krav på den enskildes rätt till integritet, att anteckningarna ska vara sakliga och inte innehålla ovidkommande omdömen av allmänt nedsättande eller kränkande karaktär </a:t>
            </a:r>
          </a:p>
          <a:p>
            <a:r>
              <a:rPr lang="sv-SE" sz="1200" b="1" kern="1200" dirty="0">
                <a:solidFill>
                  <a:schemeClr val="tx1"/>
                </a:solidFill>
                <a:effectLst/>
                <a:latin typeface="+mn-lt"/>
                <a:ea typeface="+mn-ea"/>
                <a:cs typeface="Arial" panose="020B0604020202020204" pitchFamily="34" charset="0"/>
              </a:rPr>
              <a:t>Respektfull </a:t>
            </a:r>
            <a:r>
              <a:rPr lang="sv-SE" sz="1200" kern="1200" dirty="0">
                <a:solidFill>
                  <a:schemeClr val="tx1"/>
                </a:solidFill>
                <a:effectLst/>
                <a:latin typeface="+mn-lt"/>
                <a:ea typeface="+mn-ea"/>
                <a:cs typeface="Arial" panose="020B0604020202020204" pitchFamily="34" charset="0"/>
              </a:rPr>
              <a:t>- inte innehålla ovidkommande omdömen av allmänt nedsättande eller kränkande karaktär. </a:t>
            </a:r>
          </a:p>
          <a:p>
            <a:pPr lvl="0"/>
            <a:r>
              <a:rPr lang="sv-SE" sz="1200" kern="1200" dirty="0">
                <a:solidFill>
                  <a:schemeClr val="tx1"/>
                </a:solidFill>
                <a:effectLst/>
                <a:latin typeface="+mn-lt"/>
                <a:ea typeface="+mn-ea"/>
                <a:cs typeface="Arial" panose="020B0604020202020204" pitchFamily="34" charset="0"/>
              </a:rPr>
              <a:t>Handlingar som upprättas ska vara väl strukturerade och tydligt utformade. Det ska tydligt framgå varifrån uppgifterna i handlingen uppkommer, vad som är faktiska omständigheter och vad som är bedömningar, namn och befattning eller titel på den person som har upprättat handlingen samt när (år mån dag) det gjordes</a:t>
            </a:r>
          </a:p>
          <a:p>
            <a:pPr lvl="0"/>
            <a:r>
              <a:rPr lang="sv-SE" sz="1200" b="1" kern="1200" dirty="0">
                <a:solidFill>
                  <a:schemeClr val="tx1"/>
                </a:solidFill>
                <a:effectLst/>
                <a:latin typeface="+mn-lt"/>
                <a:ea typeface="+mn-ea"/>
                <a:cs typeface="Arial" panose="020B0604020202020204" pitchFamily="34" charset="0"/>
              </a:rPr>
              <a:t>Fortlöpande – </a:t>
            </a:r>
            <a:r>
              <a:rPr lang="sv-SE" sz="1200" b="0" kern="1200" baseline="0" dirty="0">
                <a:solidFill>
                  <a:schemeClr val="tx1"/>
                </a:solidFill>
                <a:effectLst/>
                <a:latin typeface="+mn-lt"/>
                <a:ea typeface="+mn-ea"/>
                <a:cs typeface="Arial" panose="020B0604020202020204" pitchFamily="34" charset="0"/>
              </a:rPr>
              <a:t>händelser av betydelse</a:t>
            </a:r>
          </a:p>
          <a:p>
            <a:pPr lvl="0"/>
            <a:r>
              <a:rPr lang="sv-SE" sz="1200" b="1" kern="1200" baseline="0" dirty="0">
                <a:solidFill>
                  <a:schemeClr val="tx1"/>
                </a:solidFill>
                <a:effectLst/>
                <a:latin typeface="+mn-lt"/>
                <a:ea typeface="+mn-ea"/>
                <a:cs typeface="Arial" panose="020B0604020202020204" pitchFamily="34" charset="0"/>
              </a:rPr>
              <a:t>Tillgänglig för den enskilde- </a:t>
            </a:r>
            <a:r>
              <a:rPr lang="sv-SE" sz="1200" b="0" kern="1200" baseline="0" dirty="0">
                <a:solidFill>
                  <a:schemeClr val="tx1"/>
                </a:solidFill>
                <a:effectLst/>
                <a:latin typeface="+mn-lt"/>
                <a:ea typeface="+mn-ea"/>
                <a:cs typeface="Arial" panose="020B0604020202020204" pitchFamily="34" charset="0"/>
              </a:rPr>
              <a:t>Den enskilde skall ha möjlighet att ta del av dokumentationen när personen önskar</a:t>
            </a:r>
          </a:p>
          <a:p>
            <a:pPr lvl="0"/>
            <a:r>
              <a:rPr lang="sv-SE" sz="1200" b="1" kern="1200" baseline="0" dirty="0">
                <a:solidFill>
                  <a:schemeClr val="tx1"/>
                </a:solidFill>
                <a:effectLst/>
                <a:latin typeface="+mn-lt"/>
                <a:ea typeface="+mn-ea"/>
                <a:cs typeface="Arial" panose="020B0604020202020204" pitchFamily="34" charset="0"/>
              </a:rPr>
              <a:t>Arbetsinstrument</a:t>
            </a:r>
            <a:r>
              <a:rPr lang="sv-SE" sz="1200" b="0" kern="1200" baseline="0" dirty="0">
                <a:solidFill>
                  <a:schemeClr val="tx1"/>
                </a:solidFill>
                <a:effectLst/>
                <a:latin typeface="+mn-lt"/>
                <a:ea typeface="+mn-ea"/>
                <a:cs typeface="Arial" panose="020B0604020202020204" pitchFamily="34" charset="0"/>
              </a:rPr>
              <a:t> – utgår från genomförandeplanen</a:t>
            </a:r>
          </a:p>
          <a:p>
            <a:endParaRPr lang="sv-SE" dirty="0"/>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23</a:t>
            </a:fld>
            <a:endParaRPr lang="sv-SE"/>
          </a:p>
        </p:txBody>
      </p:sp>
    </p:spTree>
    <p:extLst>
      <p:ext uri="{BB962C8B-B14F-4D97-AF65-F5344CB8AC3E}">
        <p14:creationId xmlns:p14="http://schemas.microsoft.com/office/powerpoint/2010/main" val="35178179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dirty="0">
                <a:latin typeface="+mn-lt"/>
              </a:rPr>
              <a:t>Syftet </a:t>
            </a:r>
            <a:r>
              <a:rPr lang="sv-SE" sz="1100" baseline="0" dirty="0">
                <a:latin typeface="+mn-lt"/>
              </a:rPr>
              <a:t> med social dokumentation från olika perspektiv.</a:t>
            </a:r>
          </a:p>
          <a:p>
            <a:endParaRPr lang="sv-SE" sz="1100" baseline="0" dirty="0">
              <a:latin typeface="+mn-lt"/>
            </a:endParaRPr>
          </a:p>
          <a:p>
            <a:r>
              <a:rPr lang="sv-SE" sz="1100" b="1" baseline="0" dirty="0">
                <a:latin typeface="+mn-lt"/>
              </a:rPr>
              <a:t>Den enskilde</a:t>
            </a:r>
          </a:p>
          <a:p>
            <a:r>
              <a:rPr lang="sv-SE" sz="1100" i="0" baseline="0" dirty="0">
                <a:latin typeface="+mn-lt"/>
              </a:rPr>
              <a:t>Större rättssäkerhet i utredning/beställning samt genom genomförandeplan och journalanteckningar. G</a:t>
            </a:r>
            <a:r>
              <a:rPr lang="sv-SE" sz="1100" baseline="0" dirty="0">
                <a:latin typeface="+mn-lt"/>
              </a:rPr>
              <a:t>enomförandeplanen och journalanteckningarna skapar möjlighet till delaktighet, inflytande, självbestämmande, individuellt bemötande, genomförandeplanen beskriver hur och när insatserna ska utföras och stärker kontinuitet i insatserna, behov av socialt innehåll och vardagsrehabilitering kan tydliggöras.</a:t>
            </a:r>
          </a:p>
          <a:p>
            <a:endParaRPr lang="sv-SE" sz="1100" baseline="0" dirty="0">
              <a:latin typeface="+mn-lt"/>
            </a:endParaRPr>
          </a:p>
          <a:p>
            <a:r>
              <a:rPr lang="sv-SE" sz="1100" b="1" baseline="0" dirty="0">
                <a:latin typeface="+mn-lt"/>
              </a:rPr>
              <a:t>Omsorgspersonal</a:t>
            </a:r>
          </a:p>
          <a:p>
            <a:r>
              <a:rPr lang="sv-SE" sz="1100" i="0" baseline="0" dirty="0">
                <a:latin typeface="+mn-lt"/>
              </a:rPr>
              <a:t>Utredning/beställning och beslut ger information, skapar rättssäkerhet och delaktighet. Genomförandeplanen utgör ett planeringsunderlag och hjälper till att s</a:t>
            </a:r>
            <a:r>
              <a:rPr lang="sv-SE" sz="1100" i="0" kern="1200" dirty="0">
                <a:solidFill>
                  <a:schemeClr val="tx1"/>
                </a:solidFill>
                <a:effectLst/>
                <a:latin typeface="+mn-lt"/>
                <a:ea typeface="+mn-ea"/>
                <a:cs typeface="+mn-cs"/>
              </a:rPr>
              <a:t>äkerställa arbetsmetoder,</a:t>
            </a:r>
            <a:r>
              <a:rPr lang="sv-SE" sz="1100" i="0" kern="1200" baseline="0" dirty="0">
                <a:solidFill>
                  <a:schemeClr val="tx1"/>
                </a:solidFill>
                <a:effectLst/>
                <a:latin typeface="+mn-lt"/>
                <a:ea typeface="+mn-ea"/>
                <a:cs typeface="+mn-cs"/>
              </a:rPr>
              <a:t> </a:t>
            </a:r>
            <a:r>
              <a:rPr lang="sv-SE" sz="1100" i="0" kern="1200" dirty="0">
                <a:solidFill>
                  <a:schemeClr val="tx1"/>
                </a:solidFill>
                <a:effectLst/>
                <a:latin typeface="+mn-lt"/>
                <a:ea typeface="+mn-ea"/>
                <a:cs typeface="+mn-cs"/>
              </a:rPr>
              <a:t>tydliggöra förhållningssätt</a:t>
            </a:r>
            <a:r>
              <a:rPr lang="sv-SE" sz="1100" i="0" kern="1200" baseline="0" dirty="0">
                <a:solidFill>
                  <a:schemeClr val="tx1"/>
                </a:solidFill>
                <a:effectLst/>
                <a:latin typeface="+mn-lt"/>
                <a:ea typeface="+mn-ea"/>
                <a:cs typeface="+mn-cs"/>
              </a:rPr>
              <a:t> samt stärka </a:t>
            </a:r>
            <a:r>
              <a:rPr lang="sv-SE" sz="1100" i="0" kern="1200" dirty="0">
                <a:solidFill>
                  <a:schemeClr val="tx1"/>
                </a:solidFill>
                <a:effectLst/>
                <a:latin typeface="+mn-lt"/>
                <a:ea typeface="+mn-ea"/>
                <a:cs typeface="+mn-cs"/>
              </a:rPr>
              <a:t>kontinuiteten i insatserna.</a:t>
            </a:r>
            <a:r>
              <a:rPr lang="sv-SE" sz="1100" i="0" kern="1200" baseline="0" dirty="0">
                <a:solidFill>
                  <a:schemeClr val="tx1"/>
                </a:solidFill>
                <a:effectLst/>
                <a:latin typeface="+mn-lt"/>
                <a:ea typeface="+mn-ea"/>
                <a:cs typeface="+mn-cs"/>
              </a:rPr>
              <a:t> Genomförandeplanen är ett arbetsredskap för </a:t>
            </a:r>
            <a:r>
              <a:rPr lang="sv-SE" sz="1100" kern="1200" baseline="0" dirty="0">
                <a:solidFill>
                  <a:schemeClr val="tx1"/>
                </a:solidFill>
                <a:effectLst/>
                <a:latin typeface="+mn-lt"/>
                <a:ea typeface="+mn-ea"/>
                <a:cs typeface="+mn-cs"/>
              </a:rPr>
              <a:t>att arbeta behovsinriktat och ge ett individuellt bemötande, även bra vid t ex ny personal, ger underlag för u</a:t>
            </a:r>
            <a:r>
              <a:rPr lang="sv-SE" sz="1100" kern="1200" dirty="0">
                <a:solidFill>
                  <a:schemeClr val="tx1"/>
                </a:solidFill>
                <a:effectLst/>
                <a:latin typeface="+mn-lt"/>
                <a:ea typeface="+mn-ea"/>
                <a:cs typeface="+mn-cs"/>
              </a:rPr>
              <a:t>ppföljning. J</a:t>
            </a:r>
            <a:r>
              <a:rPr lang="sv-SE" sz="1100" i="0" baseline="0" dirty="0">
                <a:latin typeface="+mn-lt"/>
              </a:rPr>
              <a:t>ournalanteckningar </a:t>
            </a:r>
            <a:r>
              <a:rPr lang="sv-SE" sz="1100" baseline="0" dirty="0">
                <a:latin typeface="+mn-lt"/>
              </a:rPr>
              <a:t>skapar en h</a:t>
            </a:r>
            <a:r>
              <a:rPr lang="sv-SE" sz="1100" kern="1200" dirty="0">
                <a:solidFill>
                  <a:schemeClr val="tx1"/>
                </a:solidFill>
                <a:effectLst/>
                <a:latin typeface="+mn-lt"/>
                <a:ea typeface="+mn-ea"/>
                <a:cs typeface="+mn-cs"/>
              </a:rPr>
              <a:t>elhetsbild och ger Information/informationsöverföring,</a:t>
            </a:r>
            <a:r>
              <a:rPr lang="sv-SE" sz="1100" kern="1200" baseline="0" dirty="0">
                <a:solidFill>
                  <a:schemeClr val="tx1"/>
                </a:solidFill>
                <a:effectLst/>
                <a:latin typeface="+mn-lt"/>
                <a:ea typeface="+mn-ea"/>
                <a:cs typeface="+mn-cs"/>
              </a:rPr>
              <a:t> underlättar för att följa </a:t>
            </a:r>
            <a:r>
              <a:rPr lang="sv-SE" sz="1100" kern="1200" dirty="0">
                <a:solidFill>
                  <a:schemeClr val="tx1"/>
                </a:solidFill>
                <a:effectLst/>
                <a:latin typeface="+mn-lt"/>
                <a:ea typeface="+mn-ea"/>
                <a:cs typeface="+mn-cs"/>
              </a:rPr>
              <a:t>utveckling och uppmärksamma förändringar samt </a:t>
            </a:r>
            <a:r>
              <a:rPr lang="sv-SE" sz="1100" kern="1200" baseline="0" dirty="0">
                <a:solidFill>
                  <a:schemeClr val="tx1"/>
                </a:solidFill>
                <a:effectLst/>
                <a:latin typeface="+mn-lt"/>
                <a:ea typeface="+mn-ea"/>
                <a:cs typeface="+mn-cs"/>
              </a:rPr>
              <a:t>vid uppföljning. </a:t>
            </a:r>
            <a:r>
              <a:rPr lang="sv-SE" sz="1100" kern="1200" dirty="0">
                <a:solidFill>
                  <a:schemeClr val="tx1"/>
                </a:solidFill>
                <a:effectLst/>
                <a:latin typeface="+mn-lt"/>
                <a:ea typeface="+mn-ea"/>
                <a:cs typeface="+mn-cs"/>
              </a:rPr>
              <a:t> Det är ett arbetsredskap</a:t>
            </a:r>
            <a:r>
              <a:rPr lang="sv-SE" sz="1100" kern="1200" baseline="0" dirty="0">
                <a:solidFill>
                  <a:schemeClr val="tx1"/>
                </a:solidFill>
                <a:effectLst/>
                <a:latin typeface="+mn-lt"/>
                <a:ea typeface="+mn-ea"/>
                <a:cs typeface="+mn-cs"/>
              </a:rPr>
              <a:t> som kan användas vid planering och för att skapa kontinuitet.</a:t>
            </a:r>
          </a:p>
          <a:p>
            <a:endParaRPr lang="sv-SE" sz="1100" b="1" baseline="0" dirty="0">
              <a:latin typeface="+mn-lt"/>
            </a:endParaRPr>
          </a:p>
          <a:p>
            <a:r>
              <a:rPr lang="sv-SE" sz="1100" b="1" baseline="0" dirty="0">
                <a:latin typeface="+mn-lt"/>
              </a:rPr>
              <a:t>Enhetschef</a:t>
            </a:r>
            <a:endParaRPr lang="sv-SE" sz="1100" b="0" i="0" baseline="0" dirty="0">
              <a:latin typeface="+mn-lt"/>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100" b="0" i="0" baseline="0" dirty="0">
                <a:latin typeface="+mn-lt"/>
              </a:rPr>
              <a:t>Utredning/beställning och beslut ger ledningen information för bland annat beräkning av enhetens omfattning samt skapar r</a:t>
            </a:r>
            <a:r>
              <a:rPr lang="sv-SE" sz="1100" b="0" i="0" kern="1200" dirty="0">
                <a:solidFill>
                  <a:schemeClr val="tx1"/>
                </a:solidFill>
                <a:effectLst/>
                <a:latin typeface="+mn-lt"/>
                <a:ea typeface="+mn-ea"/>
                <a:cs typeface="+mn-cs"/>
              </a:rPr>
              <a:t>ättssäkerhet. Genomförandeplanen ligger</a:t>
            </a:r>
            <a:r>
              <a:rPr lang="sv-SE" sz="1100" b="0" i="0" kern="1200" baseline="0" dirty="0">
                <a:solidFill>
                  <a:schemeClr val="tx1"/>
                </a:solidFill>
                <a:effectLst/>
                <a:latin typeface="+mn-lt"/>
                <a:ea typeface="+mn-ea"/>
                <a:cs typeface="+mn-cs"/>
              </a:rPr>
              <a:t> till grund för verksamhetsuppföljning och måluppfyllelse, det kan vara ett stöd vid b</a:t>
            </a:r>
            <a:r>
              <a:rPr lang="sv-SE" sz="1100" b="0" i="0" kern="1200" dirty="0">
                <a:solidFill>
                  <a:schemeClr val="tx1"/>
                </a:solidFill>
                <a:effectLst/>
                <a:latin typeface="+mn-lt"/>
                <a:ea typeface="+mn-ea"/>
                <a:cs typeface="+mn-cs"/>
              </a:rPr>
              <a:t>udgetberäkning</a:t>
            </a:r>
            <a:r>
              <a:rPr lang="sv-SE" sz="1100" b="0" i="0" kern="1200" baseline="0" dirty="0">
                <a:solidFill>
                  <a:schemeClr val="tx1"/>
                </a:solidFill>
                <a:effectLst/>
                <a:latin typeface="+mn-lt"/>
                <a:ea typeface="+mn-ea"/>
                <a:cs typeface="+mn-cs"/>
              </a:rPr>
              <a:t> och p</a:t>
            </a:r>
            <a:r>
              <a:rPr lang="sv-SE" sz="1100" b="0" i="0" kern="1200" dirty="0">
                <a:solidFill>
                  <a:schemeClr val="tx1"/>
                </a:solidFill>
                <a:effectLst/>
                <a:latin typeface="+mn-lt"/>
                <a:ea typeface="+mn-ea"/>
                <a:cs typeface="+mn-cs"/>
              </a:rPr>
              <a:t>laneringsunderlag för kompetensutveckling. Journalanteckningar stödjer arbetsledning, ger information, skapar underlag för verksamhetsuppföljning </a:t>
            </a:r>
            <a:r>
              <a:rPr lang="sv-SE" sz="1100" kern="1200" dirty="0">
                <a:solidFill>
                  <a:schemeClr val="tx1"/>
                </a:solidFill>
                <a:effectLst/>
                <a:latin typeface="+mn-lt"/>
                <a:ea typeface="+mn-ea"/>
                <a:cs typeface="+mn-cs"/>
              </a:rPr>
              <a:t>och planering för verksamhetsförändringar.</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100" kern="1200" dirty="0">
              <a:solidFill>
                <a:schemeClr val="tx1"/>
              </a:solidFill>
              <a:effectLst/>
              <a:latin typeface="+mn-lt"/>
              <a:ea typeface="+mn-ea"/>
              <a:cs typeface="+mn-cs"/>
            </a:endParaRPr>
          </a:p>
          <a:p>
            <a:r>
              <a:rPr lang="sv-SE" sz="1100" b="1" kern="1200" dirty="0">
                <a:solidFill>
                  <a:schemeClr val="tx1"/>
                </a:solidFill>
                <a:effectLst/>
                <a:latin typeface="+mn-lt"/>
                <a:ea typeface="+mn-ea"/>
                <a:cs typeface="+mn-cs"/>
              </a:rPr>
              <a:t>Biståndshandläggare</a:t>
            </a:r>
          </a:p>
          <a:p>
            <a:r>
              <a:rPr lang="sv-SE" sz="1100" i="0" baseline="0" dirty="0">
                <a:latin typeface="+mn-lt"/>
              </a:rPr>
              <a:t>Utredning/beställning och beslut skapar rättssäkerhet och underlag i handläggningen. Uppföljning av beslut och kvalitet på utförda insatser utgår från genomförandeplan och journalanteckningar.</a:t>
            </a:r>
            <a:endParaRPr lang="sv-SE" sz="1100" b="1" i="0" kern="1200" dirty="0">
              <a:solidFill>
                <a:schemeClr val="tx1"/>
              </a:solidFill>
              <a:effectLst/>
              <a:latin typeface="+mn-lt"/>
              <a:ea typeface="+mn-ea"/>
              <a:cs typeface="+mn-cs"/>
            </a:endParaRPr>
          </a:p>
          <a:p>
            <a:endParaRPr lang="sv-SE" dirty="0"/>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24</a:t>
            </a:fld>
            <a:endParaRPr lang="sv-SE"/>
          </a:p>
        </p:txBody>
      </p:sp>
    </p:spTree>
    <p:extLst>
      <p:ext uri="{BB962C8B-B14F-4D97-AF65-F5344CB8AC3E}">
        <p14:creationId xmlns:p14="http://schemas.microsoft.com/office/powerpoint/2010/main" val="102798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25</a:t>
            </a:fld>
            <a:endParaRPr lang="sv-SE"/>
          </a:p>
        </p:txBody>
      </p:sp>
    </p:spTree>
    <p:extLst>
      <p:ext uri="{BB962C8B-B14F-4D97-AF65-F5344CB8AC3E}">
        <p14:creationId xmlns:p14="http://schemas.microsoft.com/office/powerpoint/2010/main" val="8176198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200" b="1" kern="1200" dirty="0">
                <a:solidFill>
                  <a:schemeClr val="tx1"/>
                </a:solidFill>
                <a:effectLst/>
                <a:latin typeface="+mn-lt"/>
                <a:ea typeface="+mn-ea"/>
                <a:cs typeface="+mn-cs"/>
              </a:rPr>
              <a:t>Gruppövning alt göra på hemmaplan</a:t>
            </a:r>
          </a:p>
          <a:p>
            <a:pPr lvl="0"/>
            <a:r>
              <a:rPr lang="sv-SE" sz="1200" b="0" kern="1200" dirty="0">
                <a:solidFill>
                  <a:schemeClr val="tx1"/>
                </a:solidFill>
                <a:effectLst/>
                <a:latin typeface="+mn-lt"/>
                <a:ea typeface="+mn-ea"/>
                <a:cs typeface="+mn-cs"/>
              </a:rPr>
              <a:t>Arbeta tillsammans</a:t>
            </a:r>
            <a:r>
              <a:rPr lang="sv-SE" sz="1200" b="0" kern="1200" baseline="0" dirty="0">
                <a:solidFill>
                  <a:schemeClr val="tx1"/>
                </a:solidFill>
                <a:effectLst/>
                <a:latin typeface="+mn-lt"/>
                <a:ea typeface="+mn-ea"/>
                <a:cs typeface="+mn-cs"/>
              </a:rPr>
              <a:t> gärna med personer från samma verksamhet och diskutera </a:t>
            </a:r>
            <a:r>
              <a:rPr lang="sv-SE" sz="1200" b="0" kern="1200" dirty="0">
                <a:solidFill>
                  <a:schemeClr val="tx1"/>
                </a:solidFill>
                <a:effectLst/>
                <a:latin typeface="+mn-lt"/>
                <a:ea typeface="+mn-ea"/>
                <a:cs typeface="+mn-cs"/>
              </a:rPr>
              <a:t>SWOT - Interna styrkor och hinder, t ex i arbetsgruppen eller vad gäller  förutsättningarna</a:t>
            </a:r>
          </a:p>
          <a:p>
            <a:r>
              <a:rPr lang="sv-SE" sz="1200" b="0" kern="1200" dirty="0">
                <a:solidFill>
                  <a:schemeClr val="tx1"/>
                </a:solidFill>
                <a:effectLst/>
                <a:latin typeface="+mn-lt"/>
                <a:ea typeface="+mn-ea"/>
                <a:cs typeface="+mn-cs"/>
              </a:rPr>
              <a:t>Externa styrkor och hinder t ex i organisationen, lagar, rutiner, resurser.</a:t>
            </a:r>
          </a:p>
          <a:p>
            <a:endParaRPr lang="sv-SE" sz="1200" b="0" kern="1200" dirty="0">
              <a:solidFill>
                <a:schemeClr val="tx1"/>
              </a:solidFill>
              <a:effectLst/>
              <a:latin typeface="+mn-lt"/>
              <a:ea typeface="+mn-ea"/>
              <a:cs typeface="+mn-cs"/>
            </a:endParaRPr>
          </a:p>
          <a:p>
            <a:r>
              <a:rPr lang="sv-SE" sz="1200" b="0" kern="1200" dirty="0">
                <a:solidFill>
                  <a:schemeClr val="tx1"/>
                </a:solidFill>
                <a:effectLst/>
                <a:latin typeface="+mn-lt"/>
                <a:ea typeface="+mn-ea"/>
                <a:cs typeface="+mn-cs"/>
              </a:rPr>
              <a:t>Ta med resultatet till</a:t>
            </a:r>
            <a:r>
              <a:rPr lang="sv-SE" sz="1200" b="0" kern="1200" baseline="0" dirty="0">
                <a:solidFill>
                  <a:schemeClr val="tx1"/>
                </a:solidFill>
                <a:effectLst/>
                <a:latin typeface="+mn-lt"/>
                <a:ea typeface="+mn-ea"/>
                <a:cs typeface="+mn-cs"/>
              </a:rPr>
              <a:t> den egna verksamheten och arbeta vidare med dem för att se vad som behövs för att implementera IBIC i verksamheten.</a:t>
            </a:r>
          </a:p>
          <a:p>
            <a:endParaRPr lang="sv-SE" sz="1200" kern="1200" baseline="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Lång process och det sker inte över en natt, det kommer troligen att ta tid innan förväntade fördelar syns och det kan ta lite extra tid och kännas lite omständligt. Men när ni kommit in i det här och om vi kan få hela kedjan att jobba på samma sätt och vi har ett system där som alla använder och vi använder en enhetlig struktur borde det leda till att den enskildes behov blir mer tydliggjorda genom att vi ser på helheten och att de olika arbetssätt och metoder vi använt hittills kan knytas ihop med hjälp av IBIC.</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Andra kommuner som kommit lite längre har också upplevt att personalen får ett större engagemang i sitt arbete och tycker att de får mer ansvar genom att få en större delaktighet i utformandet av hjälpen.</a:t>
            </a:r>
          </a:p>
          <a:p>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26</a:t>
            </a:fld>
            <a:endParaRPr lang="sv-SE"/>
          </a:p>
        </p:txBody>
      </p:sp>
    </p:spTree>
    <p:extLst>
      <p:ext uri="{BB962C8B-B14F-4D97-AF65-F5344CB8AC3E}">
        <p14:creationId xmlns:p14="http://schemas.microsoft.com/office/powerpoint/2010/main" val="26898409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27</a:t>
            </a:fld>
            <a:endParaRPr lang="sv-SE"/>
          </a:p>
        </p:txBody>
      </p:sp>
    </p:spTree>
    <p:extLst>
      <p:ext uri="{BB962C8B-B14F-4D97-AF65-F5344CB8AC3E}">
        <p14:creationId xmlns:p14="http://schemas.microsoft.com/office/powerpoint/2010/main" val="28856135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b="1" dirty="0">
                <a:latin typeface="+mn-lt"/>
                <a:cs typeface="Arial" panose="020B0604020202020204" pitchFamily="34" charset="0"/>
              </a:rPr>
              <a:t>Referenser</a:t>
            </a:r>
          </a:p>
          <a:p>
            <a:r>
              <a:rPr lang="sv-SE" sz="1100" b="0" dirty="0">
                <a:latin typeface="+mn-lt"/>
                <a:cs typeface="Arial" panose="020B0604020202020204" pitchFamily="34" charset="0"/>
              </a:rPr>
              <a:t>Här nedan redovisas webblänkar</a:t>
            </a:r>
            <a:r>
              <a:rPr lang="sv-SE" sz="1100" b="0" baseline="0" dirty="0">
                <a:latin typeface="+mn-lt"/>
                <a:cs typeface="Arial" panose="020B0604020202020204" pitchFamily="34" charset="0"/>
              </a:rPr>
              <a:t> där ni kan ta del av information från socialstyrelsen. Vi rekommenderar att ni tar del av webbintroduktionen från socialstyrelsen se nedan; länk till utbildning socialstyrelsen. I webbintroduktionen finns avsnitt som är till för er som är utförare från planera till följa upp.</a:t>
            </a:r>
          </a:p>
          <a:p>
            <a:endParaRPr lang="sv-SE" sz="1100" b="1" dirty="0">
              <a:latin typeface="+mn-lt"/>
              <a:cs typeface="Arial" panose="020B0604020202020204" pitchFamily="34" charset="0"/>
            </a:endParaRPr>
          </a:p>
          <a:p>
            <a:r>
              <a:rPr lang="sv-SE" sz="1100" dirty="0">
                <a:latin typeface="+mn-lt"/>
                <a:cs typeface="Arial" panose="020B0604020202020204" pitchFamily="34" charset="0"/>
              </a:rPr>
              <a:t>https://utbildning.socialstyrelsen.se/enrol/index.php?id=34</a:t>
            </a:r>
          </a:p>
          <a:p>
            <a:r>
              <a:rPr lang="sv-SE" sz="1100" dirty="0">
                <a:latin typeface="+mn-lt"/>
                <a:cs typeface="Arial" panose="020B0604020202020204" pitchFamily="34" charset="0"/>
              </a:rPr>
              <a:t>http://www.socialstyrelsen.se/individensbehovicentrumibic</a:t>
            </a:r>
          </a:p>
          <a:p>
            <a:r>
              <a:rPr lang="sv-SE" sz="1100" dirty="0">
                <a:latin typeface="+mn-lt"/>
                <a:cs typeface="Arial" panose="020B0604020202020204" pitchFamily="34" charset="0"/>
              </a:rPr>
              <a:t>http://www.socialstyrelsen.se/publikationer2016/2016-6-26/Sidor/default.aspx</a:t>
            </a:r>
          </a:p>
          <a:p>
            <a:r>
              <a:rPr lang="sv-SE" sz="1100" dirty="0">
                <a:latin typeface="+mn-lt"/>
                <a:cs typeface="Arial" panose="020B0604020202020204" pitchFamily="34" charset="0"/>
              </a:rPr>
              <a:t>http://www.socialstyrelsen.se/publikationer2016/2016-3-12/Sidor/default.aspx</a:t>
            </a:r>
          </a:p>
          <a:p>
            <a:r>
              <a:rPr lang="sv-SE" sz="1100" dirty="0">
                <a:latin typeface="+mn-lt"/>
                <a:cs typeface="Arial" panose="020B0604020202020204" pitchFamily="34" charset="0"/>
              </a:rPr>
              <a:t>http://www.socialstyrelsen.se/publikationer2003/2003-4-1</a:t>
            </a:r>
          </a:p>
          <a:p>
            <a:endParaRPr lang="sv-SE" sz="1100" dirty="0">
              <a:latin typeface="+mn-lt"/>
              <a:cs typeface="Arial" panose="020B0604020202020204" pitchFamily="34" charset="0"/>
            </a:endParaRPr>
          </a:p>
          <a:p>
            <a:r>
              <a:rPr lang="sv-SE" sz="1100" dirty="0">
                <a:latin typeface="+mn-lt"/>
                <a:cs typeface="Arial" panose="020B0604020202020204" pitchFamily="34" charset="0"/>
              </a:rPr>
              <a:t>Bra böcker</a:t>
            </a:r>
            <a:r>
              <a:rPr lang="sv-SE" sz="1100" baseline="0" dirty="0">
                <a:latin typeface="+mn-lt"/>
                <a:cs typeface="Arial" panose="020B0604020202020204" pitchFamily="34" charset="0"/>
              </a:rPr>
              <a:t> som rekommenderas för utförare;</a:t>
            </a:r>
            <a:endParaRPr lang="sv-SE" sz="1100" dirty="0">
              <a:latin typeface="+mn-lt"/>
              <a:cs typeface="Arial" panose="020B0604020202020204" pitchFamily="34" charset="0"/>
            </a:endParaRPr>
          </a:p>
          <a:p>
            <a:r>
              <a:rPr lang="sv-SE" sz="1100" dirty="0">
                <a:latin typeface="+mn-lt"/>
                <a:cs typeface="Arial" panose="020B0604020202020204" pitchFamily="34" charset="0"/>
              </a:rPr>
              <a:t>Sofia Gustavsson; Smart tryggt och säkert Dokumentation enligt IBIC Förlag </a:t>
            </a:r>
            <a:r>
              <a:rPr lang="sv-SE" sz="1100" dirty="0" err="1">
                <a:latin typeface="+mn-lt"/>
                <a:cs typeface="Arial" panose="020B0604020202020204" pitchFamily="34" charset="0"/>
              </a:rPr>
              <a:t>Komlitt</a:t>
            </a:r>
            <a:endParaRPr lang="sv-SE" sz="1100" dirty="0">
              <a:latin typeface="+mn-lt"/>
              <a:cs typeface="Arial" panose="020B0604020202020204" pitchFamily="34" charset="0"/>
            </a:endParaRPr>
          </a:p>
          <a:p>
            <a:r>
              <a:rPr lang="sv-SE" sz="1100" dirty="0">
                <a:latin typeface="+mn-lt"/>
                <a:cs typeface="Arial" panose="020B0604020202020204" pitchFamily="34" charset="0"/>
              </a:rPr>
              <a:t>Sofia</a:t>
            </a:r>
            <a:r>
              <a:rPr lang="sv-SE" sz="1100" baseline="0" dirty="0">
                <a:latin typeface="+mn-lt"/>
                <a:cs typeface="Arial" panose="020B0604020202020204" pitchFamily="34" charset="0"/>
              </a:rPr>
              <a:t> Gustavsson Smart tryggt och säkert – Arbetsbok Förlag </a:t>
            </a:r>
            <a:r>
              <a:rPr lang="sv-SE" sz="1100" baseline="0" dirty="0" err="1">
                <a:latin typeface="+mn-lt"/>
                <a:cs typeface="Arial" panose="020B0604020202020204" pitchFamily="34" charset="0"/>
              </a:rPr>
              <a:t>Komlitt</a:t>
            </a:r>
            <a:endParaRPr lang="sv-SE" sz="1100" baseline="0" dirty="0">
              <a:latin typeface="+mn-lt"/>
              <a:cs typeface="Arial" panose="020B0604020202020204" pitchFamily="34" charset="0"/>
            </a:endParaRPr>
          </a:p>
          <a:p>
            <a:endParaRPr lang="sv-SE" sz="1100" baseline="0" dirty="0">
              <a:latin typeface="+mn-lt"/>
              <a:cs typeface="Arial" panose="020B0604020202020204" pitchFamily="34" charset="0"/>
            </a:endParaRPr>
          </a:p>
          <a:p>
            <a:r>
              <a:rPr lang="sv-SE" sz="1100" baseline="0" dirty="0">
                <a:latin typeface="+mn-lt"/>
                <a:cs typeface="Arial" panose="020B0604020202020204" pitchFamily="34" charset="0"/>
              </a:rPr>
              <a:t>FoU Nestor;</a:t>
            </a:r>
          </a:p>
          <a:p>
            <a:r>
              <a:rPr lang="sv-SE" sz="1100" baseline="0" dirty="0">
                <a:latin typeface="+mn-lt"/>
                <a:cs typeface="Arial" panose="020B0604020202020204" pitchFamily="34" charset="0"/>
              </a:rPr>
              <a:t>Samtal med bilder (en box med vägledning och bilder)</a:t>
            </a:r>
          </a:p>
          <a:p>
            <a:r>
              <a:rPr lang="sv-SE" sz="1100" baseline="0" dirty="0">
                <a:latin typeface="+mn-lt"/>
                <a:cs typeface="Arial" panose="020B0604020202020204" pitchFamily="34" charset="0"/>
              </a:rPr>
              <a:t>För att underlätta behovsbedömningar </a:t>
            </a:r>
          </a:p>
          <a:p>
            <a:endParaRPr lang="sv-SE" baseline="0" dirty="0"/>
          </a:p>
          <a:p>
            <a:endParaRPr lang="sv-SE" dirty="0"/>
          </a:p>
          <a:p>
            <a:endParaRPr lang="sv-SE" dirty="0"/>
          </a:p>
          <a:p>
            <a:endParaRPr lang="sv-SE" dirty="0"/>
          </a:p>
          <a:p>
            <a:endParaRPr lang="sv-SE" dirty="0"/>
          </a:p>
        </p:txBody>
      </p:sp>
      <p:sp>
        <p:nvSpPr>
          <p:cNvPr id="4" name="Platshållare för datum 3"/>
          <p:cNvSpPr>
            <a:spLocks noGrp="1"/>
          </p:cNvSpPr>
          <p:nvPr>
            <p:ph type="dt" idx="10"/>
          </p:nvPr>
        </p:nvSpPr>
        <p:spPr/>
        <p:txBody>
          <a:bodyPr/>
          <a:lstStyle/>
          <a:p>
            <a:fld id="{0392FA6B-4875-2641-B443-5A01A0E0C408}" type="datetime1">
              <a:rPr lang="sv-SE" smtClean="0"/>
              <a:t>2019-05-29</a:t>
            </a:fld>
            <a:endParaRPr lang="sv-SE"/>
          </a:p>
        </p:txBody>
      </p:sp>
      <p:sp>
        <p:nvSpPr>
          <p:cNvPr id="5" name="Platshållare för sidfot 4"/>
          <p:cNvSpPr>
            <a:spLocks noGrp="1"/>
          </p:cNvSpPr>
          <p:nvPr>
            <p:ph type="ftr" sz="quarter" idx="11"/>
          </p:nvPr>
        </p:nvSpPr>
        <p:spPr/>
        <p:txBody>
          <a:bodyPr/>
          <a:lstStyle/>
          <a:p>
            <a:r>
              <a:rPr lang="sv-SE"/>
              <a:t>Namn Efternamn</a:t>
            </a:r>
          </a:p>
        </p:txBody>
      </p:sp>
      <p:sp>
        <p:nvSpPr>
          <p:cNvPr id="6" name="Platshållare för bildnummer 5"/>
          <p:cNvSpPr>
            <a:spLocks noGrp="1"/>
          </p:cNvSpPr>
          <p:nvPr>
            <p:ph type="sldNum" sz="quarter" idx="12"/>
          </p:nvPr>
        </p:nvSpPr>
        <p:spPr/>
        <p:txBody>
          <a:bodyPr/>
          <a:lstStyle/>
          <a:p>
            <a:fld id="{54D3E539-8704-4C4C-AB93-F075206605FF}" type="slidenum">
              <a:rPr lang="sv-SE" smtClean="0"/>
              <a:t>28</a:t>
            </a:fld>
            <a:endParaRPr lang="sv-SE"/>
          </a:p>
        </p:txBody>
      </p:sp>
    </p:spTree>
    <p:extLst>
      <p:ext uri="{BB962C8B-B14F-4D97-AF65-F5344CB8AC3E}">
        <p14:creationId xmlns:p14="http://schemas.microsoft.com/office/powerpoint/2010/main" val="2755028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7848600" cy="1927225"/>
          </a:xfrm>
        </p:spPr>
        <p:txBody>
          <a:bodyPr anchor="b">
            <a:noAutofit/>
          </a:bodyPr>
          <a:lstStyle>
            <a:lvl1pPr>
              <a:defRPr sz="4500" b="1" cap="none" baseline="0"/>
            </a:lvl1pPr>
          </a:lstStyle>
          <a:p>
            <a:r>
              <a:rPr lang="sv-SE"/>
              <a:t>Klicka här för att ändra mall för rubrikformat</a:t>
            </a:r>
            <a:endParaRPr lang="en-US" dirty="0"/>
          </a:p>
        </p:txBody>
      </p:sp>
      <p:sp>
        <p:nvSpPr>
          <p:cNvPr id="3" name="Subtitle 2"/>
          <p:cNvSpPr>
            <a:spLocks noGrp="1"/>
          </p:cNvSpPr>
          <p:nvPr>
            <p:ph type="subTitle" idx="1"/>
          </p:nvPr>
        </p:nvSpPr>
        <p:spPr>
          <a:xfrm>
            <a:off x="685800" y="3505200"/>
            <a:ext cx="6400800" cy="1752600"/>
          </a:xfrm>
        </p:spPr>
        <p:txBody>
          <a:bodyPr>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mall för underrubrikformat</a:t>
            </a:r>
            <a:endParaRPr lang="en-US" dirty="0"/>
          </a:p>
        </p:txBody>
      </p:sp>
      <p:cxnSp>
        <p:nvCxnSpPr>
          <p:cNvPr id="8" name="Straight Connector 7"/>
          <p:cNvCxnSpPr/>
          <p:nvPr/>
        </p:nvCxnSpPr>
        <p:spPr>
          <a:xfrm>
            <a:off x="685800" y="339852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Platshållare för datum 3"/>
          <p:cNvSpPr>
            <a:spLocks noGrp="1"/>
          </p:cNvSpPr>
          <p:nvPr>
            <p:ph type="dt" sz="half" idx="10"/>
          </p:nvPr>
        </p:nvSpPr>
        <p:spPr/>
        <p:txBody>
          <a:bodyPr/>
          <a:lstStyle/>
          <a:p>
            <a:fld id="{8E7BCBDA-C28A-5546-A332-906F6CF33AD2}"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spTree>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a:p>
        </p:txBody>
      </p:sp>
      <p:sp>
        <p:nvSpPr>
          <p:cNvPr id="3" name="Content Placeholder 2"/>
          <p:cNvSpPr>
            <a:spLocks noGrp="1"/>
          </p:cNvSpPr>
          <p:nvPr>
            <p:ph idx="1"/>
          </p:nvPr>
        </p:nvSpPr>
        <p:spPr>
          <a:xfrm>
            <a:off x="457200" y="1600200"/>
            <a:ext cx="8229600" cy="477664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p:cNvSpPr>
            <a:spLocks noGrp="1"/>
          </p:cNvSpPr>
          <p:nvPr>
            <p:ph type="dt" sz="half" idx="10"/>
          </p:nvPr>
        </p:nvSpPr>
        <p:spPr>
          <a:xfrm>
            <a:off x="457201" y="6579387"/>
            <a:ext cx="1072995" cy="278612"/>
          </a:xfrm>
        </p:spPr>
        <p:txBody>
          <a:bodyPr/>
          <a:lstStyle/>
          <a:p>
            <a:fld id="{473530D9-FEDE-5242-A5DE-3FB3C8600D13}" type="datetimeFigureOut">
              <a:rPr lang="sv-SE" smtClean="0"/>
              <a:pPr/>
              <a:t>2019-05-29</a:t>
            </a:fld>
            <a:endParaRPr lang="sv-SE" dirty="0"/>
          </a:p>
        </p:txBody>
      </p:sp>
      <p:sp>
        <p:nvSpPr>
          <p:cNvPr id="5" name="Platshållare för sidfot 4"/>
          <p:cNvSpPr>
            <a:spLocks noGrp="1"/>
          </p:cNvSpPr>
          <p:nvPr>
            <p:ph type="ftr" sz="quarter" idx="11"/>
          </p:nvPr>
        </p:nvSpPr>
        <p:spPr>
          <a:xfrm>
            <a:off x="1530195" y="6579389"/>
            <a:ext cx="2895600" cy="278612"/>
          </a:xfrm>
        </p:spPr>
        <p:txBody>
          <a:bodyPr/>
          <a:lstStyle/>
          <a:p>
            <a:endParaRPr lang="sv-SE" dirty="0"/>
          </a:p>
        </p:txBody>
      </p:sp>
    </p:spTree>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Platshållare för datum 3"/>
          <p:cNvSpPr>
            <a:spLocks noGrp="1"/>
          </p:cNvSpPr>
          <p:nvPr>
            <p:ph type="dt" sz="half" idx="10"/>
          </p:nvPr>
        </p:nvSpPr>
        <p:spPr>
          <a:xfrm>
            <a:off x="457201" y="6579387"/>
            <a:ext cx="1072995" cy="278612"/>
          </a:xfrm>
        </p:spPr>
        <p:txBody>
          <a:bodyPr/>
          <a:lstStyle/>
          <a:p>
            <a:fld id="{473530D9-FEDE-5242-A5DE-3FB3C8600D13}" type="datetimeFigureOut">
              <a:rPr lang="sv-SE" smtClean="0"/>
              <a:pPr/>
              <a:t>2019-05-29</a:t>
            </a:fld>
            <a:endParaRPr lang="sv-SE" dirty="0"/>
          </a:p>
        </p:txBody>
      </p:sp>
      <p:sp>
        <p:nvSpPr>
          <p:cNvPr id="6" name="Platshållare för sidfot 4"/>
          <p:cNvSpPr>
            <a:spLocks noGrp="1"/>
          </p:cNvSpPr>
          <p:nvPr>
            <p:ph type="ftr" sz="quarter" idx="11"/>
          </p:nvPr>
        </p:nvSpPr>
        <p:spPr>
          <a:xfrm>
            <a:off x="1530195" y="6579389"/>
            <a:ext cx="2895600" cy="278612"/>
          </a:xfrm>
        </p:spPr>
        <p:txBody>
          <a:bodyPr/>
          <a:lstStyle/>
          <a:p>
            <a:endParaRPr lang="sv-SE" dirty="0"/>
          </a:p>
        </p:txBody>
      </p:sp>
    </p:spTree>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a:t>Klicka här för att ändra mall för rubrikformat</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Open Sans"/>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Platshållare för datum 3"/>
          <p:cNvSpPr>
            <a:spLocks noGrp="1"/>
          </p:cNvSpPr>
          <p:nvPr>
            <p:ph type="dt" sz="half" idx="10"/>
          </p:nvPr>
        </p:nvSpPr>
        <p:spPr>
          <a:xfrm>
            <a:off x="457201" y="6579387"/>
            <a:ext cx="1072995" cy="278612"/>
          </a:xfrm>
        </p:spPr>
        <p:txBody>
          <a:bodyPr/>
          <a:lstStyle/>
          <a:p>
            <a:fld id="{473530D9-FEDE-5242-A5DE-3FB3C8600D13}" type="datetimeFigureOut">
              <a:rPr lang="sv-SE" smtClean="0"/>
              <a:pPr/>
              <a:t>2019-05-29</a:t>
            </a:fld>
            <a:endParaRPr lang="sv-SE" dirty="0"/>
          </a:p>
        </p:txBody>
      </p:sp>
      <p:sp>
        <p:nvSpPr>
          <p:cNvPr id="9" name="Platshållare för sidfot 4"/>
          <p:cNvSpPr>
            <a:spLocks noGrp="1"/>
          </p:cNvSpPr>
          <p:nvPr>
            <p:ph type="ftr" sz="quarter" idx="11"/>
          </p:nvPr>
        </p:nvSpPr>
        <p:spPr>
          <a:xfrm>
            <a:off x="1530195" y="6579389"/>
            <a:ext cx="2895600" cy="278612"/>
          </a:xfrm>
        </p:spPr>
        <p:txBody>
          <a:bodyPr/>
          <a:lstStyle/>
          <a:p>
            <a:endParaRPr lang="sv-SE" dirty="0"/>
          </a:p>
        </p:txBody>
      </p:sp>
    </p:spTree>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a:p>
        </p:txBody>
      </p:sp>
      <p:sp>
        <p:nvSpPr>
          <p:cNvPr id="3" name="Platshållare för datum 3"/>
          <p:cNvSpPr>
            <a:spLocks noGrp="1"/>
          </p:cNvSpPr>
          <p:nvPr>
            <p:ph type="dt" sz="half" idx="10"/>
          </p:nvPr>
        </p:nvSpPr>
        <p:spPr>
          <a:xfrm>
            <a:off x="457201" y="6579387"/>
            <a:ext cx="1072995" cy="278612"/>
          </a:xfrm>
        </p:spPr>
        <p:txBody>
          <a:bodyPr/>
          <a:lstStyle/>
          <a:p>
            <a:fld id="{473530D9-FEDE-5242-A5DE-3FB3C8600D13}" type="datetimeFigureOut">
              <a:rPr lang="sv-SE" smtClean="0"/>
              <a:pPr/>
              <a:t>2019-05-29</a:t>
            </a:fld>
            <a:endParaRPr lang="sv-SE" dirty="0"/>
          </a:p>
        </p:txBody>
      </p:sp>
      <p:sp>
        <p:nvSpPr>
          <p:cNvPr id="4" name="Platshållare för sidfot 4"/>
          <p:cNvSpPr>
            <a:spLocks noGrp="1"/>
          </p:cNvSpPr>
          <p:nvPr>
            <p:ph type="ftr" sz="quarter" idx="11"/>
          </p:nvPr>
        </p:nvSpPr>
        <p:spPr>
          <a:xfrm>
            <a:off x="1530195" y="6579389"/>
            <a:ext cx="2895600" cy="278612"/>
          </a:xfrm>
        </p:spPr>
        <p:txBody>
          <a:bodyPr/>
          <a:lstStyle/>
          <a:p>
            <a:endParaRPr lang="sv-SE" dirty="0"/>
          </a:p>
        </p:txBody>
      </p:sp>
    </p:spTree>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3"/>
          <p:cNvSpPr>
            <a:spLocks noGrp="1"/>
          </p:cNvSpPr>
          <p:nvPr>
            <p:ph type="dt" sz="half" idx="10"/>
          </p:nvPr>
        </p:nvSpPr>
        <p:spPr>
          <a:xfrm>
            <a:off x="457201" y="6579387"/>
            <a:ext cx="1072995" cy="278612"/>
          </a:xfrm>
        </p:spPr>
        <p:txBody>
          <a:bodyPr/>
          <a:lstStyle/>
          <a:p>
            <a:fld id="{AB093865-2593-B241-9E07-4FC0DD9E4906}" type="datetime1">
              <a:rPr lang="sv-SE" smtClean="0"/>
              <a:t>2019-05-29</a:t>
            </a:fld>
            <a:endParaRPr lang="sv-SE" dirty="0"/>
          </a:p>
        </p:txBody>
      </p:sp>
      <p:sp>
        <p:nvSpPr>
          <p:cNvPr id="3" name="Platshållare för sidfot 4"/>
          <p:cNvSpPr>
            <a:spLocks noGrp="1"/>
          </p:cNvSpPr>
          <p:nvPr>
            <p:ph type="ftr" sz="quarter" idx="11"/>
          </p:nvPr>
        </p:nvSpPr>
        <p:spPr>
          <a:xfrm>
            <a:off x="1530195" y="6579389"/>
            <a:ext cx="2895600" cy="278612"/>
          </a:xfrm>
        </p:spPr>
        <p:txBody>
          <a:bodyPr/>
          <a:lstStyle/>
          <a:p>
            <a:endParaRPr lang="sv-SE" dirty="0"/>
          </a:p>
        </p:txBody>
      </p:sp>
    </p:spTree>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hf sldNum="0" hdr="0"/>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sv-SE"/>
              <a:t>Klicka här för att ändra mall för rubrikformat</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Platshållare för datum 3"/>
          <p:cNvSpPr>
            <a:spLocks noGrp="1"/>
          </p:cNvSpPr>
          <p:nvPr>
            <p:ph type="dt" sz="half" idx="10"/>
          </p:nvPr>
        </p:nvSpPr>
        <p:spPr>
          <a:xfrm>
            <a:off x="457201" y="6579387"/>
            <a:ext cx="1072995" cy="278612"/>
          </a:xfrm>
        </p:spPr>
        <p:txBody>
          <a:bodyPr/>
          <a:lstStyle/>
          <a:p>
            <a:fld id="{473530D9-FEDE-5242-A5DE-3FB3C8600D13}" type="datetimeFigureOut">
              <a:rPr lang="sv-SE" smtClean="0"/>
              <a:pPr/>
              <a:t>2019-05-29</a:t>
            </a:fld>
            <a:endParaRPr lang="sv-SE" dirty="0"/>
          </a:p>
        </p:txBody>
      </p:sp>
      <p:sp>
        <p:nvSpPr>
          <p:cNvPr id="7" name="Platshållare för sidfot 4"/>
          <p:cNvSpPr>
            <a:spLocks noGrp="1"/>
          </p:cNvSpPr>
          <p:nvPr>
            <p:ph type="ftr" sz="quarter" idx="11"/>
          </p:nvPr>
        </p:nvSpPr>
        <p:spPr>
          <a:xfrm>
            <a:off x="1530195" y="6579389"/>
            <a:ext cx="2895600" cy="278612"/>
          </a:xfrm>
        </p:spPr>
        <p:txBody>
          <a:bodyPr/>
          <a:lstStyle/>
          <a:p>
            <a:endParaRPr lang="sv-SE" dirty="0"/>
          </a:p>
        </p:txBody>
      </p:sp>
    </p:spTree>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sv-SE"/>
              <a:t>Klicka här för att ändra mall för rubrikformat</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5" name="Platshållare för datum 3"/>
          <p:cNvSpPr>
            <a:spLocks noGrp="1"/>
          </p:cNvSpPr>
          <p:nvPr>
            <p:ph type="dt" sz="half" idx="10"/>
          </p:nvPr>
        </p:nvSpPr>
        <p:spPr>
          <a:xfrm>
            <a:off x="457201" y="6579387"/>
            <a:ext cx="1072995" cy="278612"/>
          </a:xfrm>
        </p:spPr>
        <p:txBody>
          <a:bodyPr/>
          <a:lstStyle/>
          <a:p>
            <a:fld id="{473530D9-FEDE-5242-A5DE-3FB3C8600D13}" type="datetimeFigureOut">
              <a:rPr lang="sv-SE" smtClean="0"/>
              <a:pPr/>
              <a:t>2019-05-29</a:t>
            </a:fld>
            <a:endParaRPr lang="sv-SE" dirty="0"/>
          </a:p>
        </p:txBody>
      </p:sp>
      <p:sp>
        <p:nvSpPr>
          <p:cNvPr id="6" name="Platshållare för sidfot 4"/>
          <p:cNvSpPr>
            <a:spLocks noGrp="1"/>
          </p:cNvSpPr>
          <p:nvPr>
            <p:ph type="ftr" sz="quarter" idx="11"/>
          </p:nvPr>
        </p:nvSpPr>
        <p:spPr>
          <a:xfrm>
            <a:off x="1530195" y="6579389"/>
            <a:ext cx="2895600" cy="278612"/>
          </a:xfrm>
        </p:spPr>
        <p:txBody>
          <a:bodyPr/>
          <a:lstStyle/>
          <a:p>
            <a:endParaRPr lang="sv-SE" dirty="0"/>
          </a:p>
        </p:txBody>
      </p:sp>
    </p:spTree>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Avsnittsrubrik">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500" b="0" cap="all"/>
            </a:lvl1pPr>
          </a:lstStyle>
          <a:p>
            <a:r>
              <a:rPr lang="sv-SE"/>
              <a:t>Klicka här för att ändra mall för rubrikformat</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a:p>
        </p:txBody>
      </p:sp>
      <p:sp>
        <p:nvSpPr>
          <p:cNvPr id="3" name="Vertical Text Placeholder 2"/>
          <p:cNvSpPr>
            <a:spLocks noGrp="1"/>
          </p:cNvSpPr>
          <p:nvPr>
            <p:ph type="body" orient="vert" idx="1"/>
          </p:nvPr>
        </p:nvSpPr>
        <p:spPr>
          <a:xfrm>
            <a:off x="457200" y="1600200"/>
            <a:ext cx="8229600" cy="4776645"/>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p:cNvSpPr>
            <a:spLocks noGrp="1"/>
          </p:cNvSpPr>
          <p:nvPr>
            <p:ph type="dt" sz="half" idx="10"/>
          </p:nvPr>
        </p:nvSpPr>
        <p:spPr>
          <a:xfrm>
            <a:off x="457201" y="6579387"/>
            <a:ext cx="1072995" cy="278612"/>
          </a:xfrm>
        </p:spPr>
        <p:txBody>
          <a:bodyPr/>
          <a:lstStyle/>
          <a:p>
            <a:fld id="{473530D9-FEDE-5242-A5DE-3FB3C8600D13}" type="datetimeFigureOut">
              <a:rPr lang="sv-SE" smtClean="0"/>
              <a:pPr/>
              <a:t>2019-05-29</a:t>
            </a:fld>
            <a:endParaRPr lang="sv-SE" dirty="0"/>
          </a:p>
        </p:txBody>
      </p:sp>
      <p:sp>
        <p:nvSpPr>
          <p:cNvPr id="5" name="Platshållare för sidfot 4"/>
          <p:cNvSpPr>
            <a:spLocks noGrp="1"/>
          </p:cNvSpPr>
          <p:nvPr>
            <p:ph type="ftr" sz="quarter" idx="11"/>
          </p:nvPr>
        </p:nvSpPr>
        <p:spPr>
          <a:xfrm>
            <a:off x="1530195" y="6579389"/>
            <a:ext cx="2895600" cy="278612"/>
          </a:xfrm>
        </p:spPr>
        <p:txBody>
          <a:bodyPr/>
          <a:lstStyle/>
          <a:p>
            <a:endParaRPr lang="sv-SE" dirty="0"/>
          </a:p>
        </p:txBody>
      </p:sp>
    </p:spTree>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767245"/>
          </a:xfrm>
        </p:spPr>
        <p:txBody>
          <a:bodyPr vert="eaVert" anchor="b"/>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457200" y="609600"/>
            <a:ext cx="6019800" cy="5767245"/>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Platshållare för datum 3"/>
          <p:cNvSpPr>
            <a:spLocks noGrp="1"/>
          </p:cNvSpPr>
          <p:nvPr>
            <p:ph type="dt" sz="half" idx="10"/>
          </p:nvPr>
        </p:nvSpPr>
        <p:spPr/>
        <p:txBody>
          <a:bodyPr/>
          <a:lstStyle/>
          <a:p>
            <a:fld id="{BF72B81D-8DED-7C40-8396-12BFEE2C5D00}"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spTree>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Rubrik, text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900113" y="1119188"/>
            <a:ext cx="7343775" cy="1878012"/>
          </a:xfrm>
        </p:spPr>
        <p:txBody>
          <a:bodyPr/>
          <a:lstStyle/>
          <a:p>
            <a:r>
              <a:rPr lang="sv-SE"/>
              <a:t>Klicka här för att ändra format</a:t>
            </a:r>
          </a:p>
        </p:txBody>
      </p:sp>
      <p:sp>
        <p:nvSpPr>
          <p:cNvPr id="3" name="Platshållare för text 2"/>
          <p:cNvSpPr>
            <a:spLocks noGrp="1"/>
          </p:cNvSpPr>
          <p:nvPr>
            <p:ph type="body" sz="half" idx="1"/>
          </p:nvPr>
        </p:nvSpPr>
        <p:spPr>
          <a:xfrm>
            <a:off x="457200" y="1600200"/>
            <a:ext cx="4038600" cy="4525963"/>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0544144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801688" y="687600"/>
            <a:ext cx="6951600" cy="1296144"/>
          </a:xfrm>
        </p:spPr>
        <p:txBody>
          <a:bodyPr/>
          <a:lstStyle/>
          <a:p>
            <a:r>
              <a:rPr lang="sv-SE"/>
              <a:t>Klicka här för att ändra format</a:t>
            </a:r>
            <a:endParaRPr lang="sv-SE" dirty="0"/>
          </a:p>
        </p:txBody>
      </p:sp>
      <p:sp>
        <p:nvSpPr>
          <p:cNvPr id="4" name="Platshållare för datum 3"/>
          <p:cNvSpPr>
            <a:spLocks noGrp="1"/>
          </p:cNvSpPr>
          <p:nvPr>
            <p:ph type="dt" sz="half" idx="10"/>
          </p:nvPr>
        </p:nvSpPr>
        <p:spPr/>
        <p:txBody>
          <a:bodyPr/>
          <a:lstStyle/>
          <a:p>
            <a:endParaRPr lang="sv-SE"/>
          </a:p>
        </p:txBody>
      </p:sp>
      <p:sp>
        <p:nvSpPr>
          <p:cNvPr id="5" name="Platshållare för sidfot 4"/>
          <p:cNvSpPr>
            <a:spLocks noGrp="1"/>
          </p:cNvSpPr>
          <p:nvPr>
            <p:ph type="ftr" sz="quarter" idx="11"/>
          </p:nvPr>
        </p:nvSpPr>
        <p:spPr/>
        <p:txBody>
          <a:bodyPr/>
          <a:lstStyle/>
          <a:p>
            <a:r>
              <a:rPr lang="sv-SE"/>
              <a:t>Individens behov i centrum</a:t>
            </a:r>
          </a:p>
        </p:txBody>
      </p:sp>
      <p:sp>
        <p:nvSpPr>
          <p:cNvPr id="6" name="Platshållare för bildnummer 5"/>
          <p:cNvSpPr>
            <a:spLocks noGrp="1"/>
          </p:cNvSpPr>
          <p:nvPr>
            <p:ph type="sldNum" sz="quarter" idx="12"/>
          </p:nvPr>
        </p:nvSpPr>
        <p:spPr>
          <a:xfrm>
            <a:off x="8408988" y="6295894"/>
            <a:ext cx="432544" cy="267235"/>
          </a:xfrm>
          <a:prstGeom prst="rect">
            <a:avLst/>
          </a:prstGeom>
        </p:spPr>
        <p:txBody>
          <a:bodyPr/>
          <a:lstStyle/>
          <a:p>
            <a:fld id="{F3A1DABF-CD59-47A1-8187-10F3203EF599}" type="slidenum">
              <a:rPr lang="sv-SE" smtClean="0"/>
              <a:t>‹#›</a:t>
            </a:fld>
            <a:endParaRPr lang="sv-SE"/>
          </a:p>
        </p:txBody>
      </p:sp>
      <p:sp>
        <p:nvSpPr>
          <p:cNvPr id="9" name="Platshållare för text 8"/>
          <p:cNvSpPr>
            <a:spLocks noGrp="1"/>
          </p:cNvSpPr>
          <p:nvPr>
            <p:ph type="body" sz="quarter" idx="13"/>
          </p:nvPr>
        </p:nvSpPr>
        <p:spPr>
          <a:xfrm>
            <a:off x="801688" y="2059200"/>
            <a:ext cx="6959600" cy="3708400"/>
          </a:xfrm>
        </p:spPr>
        <p:txBody>
          <a:bodyPr/>
          <a:lstStyle>
            <a:lvl1pPr marL="0" indent="0">
              <a:spcBef>
                <a:spcPts val="800"/>
              </a:spcBef>
              <a:spcAft>
                <a:spcPts val="0"/>
              </a:spcAft>
              <a:buFontTx/>
              <a:buNone/>
              <a:defRPr sz="2600"/>
            </a:lvl1pPr>
            <a:lvl2pPr marL="0" indent="0">
              <a:buFontTx/>
              <a:buNone/>
              <a:defRPr/>
            </a:lvl2pPr>
            <a:lvl3pPr marL="0" indent="0">
              <a:spcAft>
                <a:spcPts val="0"/>
              </a:spcAft>
              <a:buFontTx/>
              <a:buNone/>
              <a:defRPr sz="1900" b="1"/>
            </a:lvl3pPr>
            <a:lvl4pPr marL="0" indent="0">
              <a:spcAft>
                <a:spcPts val="0"/>
              </a:spcAft>
              <a:buFontTx/>
              <a:buNone/>
              <a:defRPr sz="1600"/>
            </a:lvl4pPr>
            <a:lvl5pPr marL="0" indent="0">
              <a:spcAft>
                <a:spcPts val="0"/>
              </a:spcAft>
              <a:buFontTx/>
              <a:buNone/>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textruta 6"/>
          <p:cNvSpPr txBox="1"/>
          <p:nvPr userDrawn="1"/>
        </p:nvSpPr>
        <p:spPr>
          <a:xfrm>
            <a:off x="-1333501" y="2647950"/>
            <a:ext cx="1257302" cy="1015663"/>
          </a:xfrm>
          <a:prstGeom prst="rect">
            <a:avLst/>
          </a:prstGeom>
          <a:noFill/>
        </p:spPr>
        <p:txBody>
          <a:bodyPr wrap="square" rtlCol="0">
            <a:spAutoFit/>
          </a:bodyPr>
          <a:lstStyle/>
          <a:p>
            <a:pPr algn="r"/>
            <a:r>
              <a:rPr lang="sv-SE" sz="1000" b="1"/>
              <a:t>Punktlista nivå 1:</a:t>
            </a:r>
          </a:p>
          <a:p>
            <a:pPr algn="r"/>
            <a:r>
              <a:rPr lang="sv-SE" sz="1000"/>
              <a:t>Century Gothic,</a:t>
            </a:r>
            <a:br>
              <a:rPr lang="sv-SE" sz="1000"/>
            </a:br>
            <a:r>
              <a:rPr lang="sv-SE" sz="1000"/>
              <a:t>bold 26pt</a:t>
            </a:r>
          </a:p>
          <a:p>
            <a:pPr algn="r"/>
            <a:r>
              <a:rPr lang="sv-SE" sz="1000" b="1"/>
              <a:t>Nivå 2:</a:t>
            </a:r>
          </a:p>
          <a:p>
            <a:pPr algn="r"/>
            <a:r>
              <a:rPr lang="sv-SE" sz="1000"/>
              <a:t>Century Gothic normal 19pt</a:t>
            </a:r>
          </a:p>
        </p:txBody>
      </p:sp>
      <p:sp>
        <p:nvSpPr>
          <p:cNvPr id="8" name="textruta 7"/>
          <p:cNvSpPr txBox="1"/>
          <p:nvPr userDrawn="1"/>
        </p:nvSpPr>
        <p:spPr>
          <a:xfrm>
            <a:off x="-1333501" y="1209675"/>
            <a:ext cx="1257302" cy="553998"/>
          </a:xfrm>
          <a:prstGeom prst="rect">
            <a:avLst/>
          </a:prstGeom>
          <a:noFill/>
        </p:spPr>
        <p:txBody>
          <a:bodyPr wrap="square" rtlCol="0">
            <a:spAutoFit/>
          </a:bodyPr>
          <a:lstStyle/>
          <a:p>
            <a:pPr algn="r"/>
            <a:r>
              <a:rPr lang="sv-SE" sz="1000" b="1"/>
              <a:t>Rubrik:</a:t>
            </a:r>
          </a:p>
          <a:p>
            <a:pPr algn="r"/>
            <a:r>
              <a:rPr lang="sv-SE" sz="1000"/>
              <a:t>Century Gothic,</a:t>
            </a:r>
            <a:br>
              <a:rPr lang="sv-SE" sz="1000"/>
            </a:br>
            <a:r>
              <a:rPr lang="sv-SE" sz="1000"/>
              <a:t>bold 33pt</a:t>
            </a:r>
          </a:p>
        </p:txBody>
      </p:sp>
    </p:spTree>
    <p:extLst>
      <p:ext uri="{BB962C8B-B14F-4D97-AF65-F5344CB8AC3E}">
        <p14:creationId xmlns:p14="http://schemas.microsoft.com/office/powerpoint/2010/main" val="11484581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itatsida">
    <p:spTree>
      <p:nvGrpSpPr>
        <p:cNvPr id="1" name=""/>
        <p:cNvGrpSpPr/>
        <p:nvPr/>
      </p:nvGrpSpPr>
      <p:grpSpPr>
        <a:xfrm>
          <a:off x="0" y="0"/>
          <a:ext cx="0" cy="0"/>
          <a:chOff x="0" y="0"/>
          <a:chExt cx="0" cy="0"/>
        </a:xfrm>
      </p:grpSpPr>
      <p:sp>
        <p:nvSpPr>
          <p:cNvPr id="2" name="Rubrik 1"/>
          <p:cNvSpPr>
            <a:spLocks noGrp="1"/>
          </p:cNvSpPr>
          <p:nvPr>
            <p:ph type="title"/>
          </p:nvPr>
        </p:nvSpPr>
        <p:spPr>
          <a:xfrm>
            <a:off x="801688" y="687600"/>
            <a:ext cx="6951600" cy="1296144"/>
          </a:xfrm>
        </p:spPr>
        <p:txBody>
          <a:bodyPr/>
          <a:lstStyle/>
          <a:p>
            <a:r>
              <a:rPr lang="sv-SE"/>
              <a:t>Klicka här för att ändra format</a:t>
            </a:r>
            <a:endParaRPr lang="sv-SE" dirty="0"/>
          </a:p>
        </p:txBody>
      </p:sp>
      <p:sp>
        <p:nvSpPr>
          <p:cNvPr id="4" name="Platshållare för datum 3"/>
          <p:cNvSpPr>
            <a:spLocks noGrp="1"/>
          </p:cNvSpPr>
          <p:nvPr>
            <p:ph type="dt" sz="half" idx="10"/>
          </p:nvPr>
        </p:nvSpPr>
        <p:spPr/>
        <p:txBody>
          <a:bodyPr/>
          <a:lstStyle/>
          <a:p>
            <a:endParaRPr lang="sv-SE"/>
          </a:p>
        </p:txBody>
      </p:sp>
      <p:sp>
        <p:nvSpPr>
          <p:cNvPr id="5" name="Platshållare för sidfot 4"/>
          <p:cNvSpPr>
            <a:spLocks noGrp="1"/>
          </p:cNvSpPr>
          <p:nvPr>
            <p:ph type="ftr" sz="quarter" idx="11"/>
          </p:nvPr>
        </p:nvSpPr>
        <p:spPr/>
        <p:txBody>
          <a:bodyPr/>
          <a:lstStyle/>
          <a:p>
            <a:r>
              <a:rPr lang="sv-SE"/>
              <a:t>Individens behov i centrum</a:t>
            </a:r>
          </a:p>
        </p:txBody>
      </p:sp>
      <p:sp>
        <p:nvSpPr>
          <p:cNvPr id="6" name="Platshållare för bildnummer 5"/>
          <p:cNvSpPr>
            <a:spLocks noGrp="1"/>
          </p:cNvSpPr>
          <p:nvPr>
            <p:ph type="sldNum" sz="quarter" idx="12"/>
          </p:nvPr>
        </p:nvSpPr>
        <p:spPr>
          <a:xfrm>
            <a:off x="8408988" y="6295894"/>
            <a:ext cx="432544" cy="267235"/>
          </a:xfrm>
          <a:prstGeom prst="rect">
            <a:avLst/>
          </a:prstGeom>
        </p:spPr>
        <p:txBody>
          <a:bodyPr/>
          <a:lstStyle/>
          <a:p>
            <a:fld id="{F3A1DABF-CD59-47A1-8187-10F3203EF599}" type="slidenum">
              <a:rPr lang="sv-SE" smtClean="0"/>
              <a:t>‹#›</a:t>
            </a:fld>
            <a:endParaRPr lang="sv-SE"/>
          </a:p>
        </p:txBody>
      </p:sp>
      <p:sp>
        <p:nvSpPr>
          <p:cNvPr id="8" name="Platshållare för innehåll 7"/>
          <p:cNvSpPr>
            <a:spLocks noGrp="1"/>
          </p:cNvSpPr>
          <p:nvPr>
            <p:ph sz="quarter" idx="13"/>
          </p:nvPr>
        </p:nvSpPr>
        <p:spPr>
          <a:xfrm>
            <a:off x="4355976" y="2060206"/>
            <a:ext cx="3405312" cy="3708400"/>
          </a:xfrm>
        </p:spPr>
        <p:txBody>
          <a:bodyPr/>
          <a:lstStyle>
            <a:lvl1pPr>
              <a:spcBef>
                <a:spcPts val="800"/>
              </a:spcBef>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0" name="Platshållare för text 9"/>
          <p:cNvSpPr>
            <a:spLocks noGrp="1"/>
          </p:cNvSpPr>
          <p:nvPr>
            <p:ph type="body" sz="quarter" idx="14"/>
          </p:nvPr>
        </p:nvSpPr>
        <p:spPr>
          <a:xfrm>
            <a:off x="0" y="2113906"/>
            <a:ext cx="4067175" cy="3455988"/>
          </a:xfrm>
          <a:solidFill>
            <a:schemeClr val="accent4"/>
          </a:solidFill>
          <a:ln>
            <a:noFill/>
          </a:ln>
        </p:spPr>
        <p:txBody>
          <a:bodyPr lIns="180000" tIns="180000" rIns="180000" bIns="180000" anchor="ctr" anchorCtr="1"/>
          <a:lstStyle>
            <a:lvl1pPr marL="0" indent="0" algn="ctr">
              <a:buNone/>
              <a:defRPr sz="3000" b="0" i="1">
                <a:solidFill>
                  <a:srgbClr val="D3BF96"/>
                </a:solidFill>
              </a:defRPr>
            </a:lvl1pPr>
            <a:lvl2pPr>
              <a:defRPr sz="3000" b="0" i="1">
                <a:solidFill>
                  <a:srgbClr val="E6C99B"/>
                </a:solidFill>
              </a:defRPr>
            </a:lvl2pPr>
            <a:lvl3pPr>
              <a:defRPr sz="3000" b="0" i="1">
                <a:solidFill>
                  <a:srgbClr val="E6C99B"/>
                </a:solidFill>
              </a:defRPr>
            </a:lvl3pPr>
            <a:lvl4pPr>
              <a:defRPr sz="3000" b="0" i="1">
                <a:solidFill>
                  <a:srgbClr val="E6C99B"/>
                </a:solidFill>
              </a:defRPr>
            </a:lvl4pPr>
            <a:lvl5pPr>
              <a:defRPr sz="3000" b="0" i="1">
                <a:solidFill>
                  <a:srgbClr val="E6C99B"/>
                </a:solidFill>
              </a:defRPr>
            </a:lvl5pPr>
          </a:lstStyle>
          <a:p>
            <a:pPr lvl="0"/>
            <a:r>
              <a:rPr lang="sv-SE"/>
              <a:t>Klicka här för att ändra format på bakgrundstexten</a:t>
            </a:r>
          </a:p>
        </p:txBody>
      </p:sp>
      <p:sp>
        <p:nvSpPr>
          <p:cNvPr id="9" name="textruta 8"/>
          <p:cNvSpPr txBox="1"/>
          <p:nvPr userDrawn="1"/>
        </p:nvSpPr>
        <p:spPr>
          <a:xfrm>
            <a:off x="9277349" y="2647950"/>
            <a:ext cx="1257302" cy="1015663"/>
          </a:xfrm>
          <a:prstGeom prst="rect">
            <a:avLst/>
          </a:prstGeom>
          <a:noFill/>
        </p:spPr>
        <p:txBody>
          <a:bodyPr wrap="square" rtlCol="0">
            <a:spAutoFit/>
          </a:bodyPr>
          <a:lstStyle/>
          <a:p>
            <a:pPr algn="l"/>
            <a:r>
              <a:rPr lang="sv-SE" sz="1000" b="1"/>
              <a:t>Punktlista nivå 1:</a:t>
            </a:r>
          </a:p>
          <a:p>
            <a:pPr algn="l"/>
            <a:r>
              <a:rPr lang="sv-SE" sz="1000"/>
              <a:t>Century Gothic,</a:t>
            </a:r>
            <a:br>
              <a:rPr lang="sv-SE" sz="1000"/>
            </a:br>
            <a:r>
              <a:rPr lang="sv-SE" sz="1000"/>
              <a:t>bold 19pt</a:t>
            </a:r>
          </a:p>
          <a:p>
            <a:pPr algn="l"/>
            <a:r>
              <a:rPr lang="sv-SE" sz="1000" b="1"/>
              <a:t>Nivå 2:</a:t>
            </a:r>
          </a:p>
          <a:p>
            <a:pPr algn="l"/>
            <a:r>
              <a:rPr lang="sv-SE" sz="1000"/>
              <a:t>Century Gothic normal 19pt</a:t>
            </a:r>
          </a:p>
        </p:txBody>
      </p:sp>
      <p:sp>
        <p:nvSpPr>
          <p:cNvPr id="11" name="textruta 10"/>
          <p:cNvSpPr txBox="1"/>
          <p:nvPr userDrawn="1"/>
        </p:nvSpPr>
        <p:spPr>
          <a:xfrm>
            <a:off x="-1333501" y="1209675"/>
            <a:ext cx="1257302" cy="553998"/>
          </a:xfrm>
          <a:prstGeom prst="rect">
            <a:avLst/>
          </a:prstGeom>
          <a:noFill/>
        </p:spPr>
        <p:txBody>
          <a:bodyPr wrap="square" rtlCol="0">
            <a:spAutoFit/>
          </a:bodyPr>
          <a:lstStyle/>
          <a:p>
            <a:pPr algn="r"/>
            <a:r>
              <a:rPr lang="sv-SE" sz="1000" b="1"/>
              <a:t>Rubrik:</a:t>
            </a:r>
          </a:p>
          <a:p>
            <a:pPr algn="r"/>
            <a:r>
              <a:rPr lang="sv-SE" sz="1000"/>
              <a:t>Century Gothic,</a:t>
            </a:r>
            <a:br>
              <a:rPr lang="sv-SE" sz="1000"/>
            </a:br>
            <a:r>
              <a:rPr lang="sv-SE" sz="1000"/>
              <a:t>bold 33pt</a:t>
            </a:r>
          </a:p>
        </p:txBody>
      </p:sp>
    </p:spTree>
    <p:extLst>
      <p:ext uri="{BB962C8B-B14F-4D97-AF65-F5344CB8AC3E}">
        <p14:creationId xmlns:p14="http://schemas.microsoft.com/office/powerpoint/2010/main" val="6299329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ubrik och punktlista – enstaka or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4" name="Platshållare för datum 3"/>
          <p:cNvSpPr>
            <a:spLocks noGrp="1"/>
          </p:cNvSpPr>
          <p:nvPr>
            <p:ph type="dt" sz="half" idx="10"/>
          </p:nvPr>
        </p:nvSpPr>
        <p:spPr/>
        <p:txBody>
          <a:bodyPr/>
          <a:lstStyle/>
          <a:p>
            <a:endParaRPr lang="sv-SE"/>
          </a:p>
        </p:txBody>
      </p:sp>
      <p:sp>
        <p:nvSpPr>
          <p:cNvPr id="5" name="Platshållare för sidfot 4"/>
          <p:cNvSpPr>
            <a:spLocks noGrp="1"/>
          </p:cNvSpPr>
          <p:nvPr>
            <p:ph type="ftr" sz="quarter" idx="11"/>
          </p:nvPr>
        </p:nvSpPr>
        <p:spPr/>
        <p:txBody>
          <a:bodyPr/>
          <a:lstStyle/>
          <a:p>
            <a:r>
              <a:rPr lang="sv-SE"/>
              <a:t>Individens behov i centrum</a:t>
            </a:r>
          </a:p>
        </p:txBody>
      </p:sp>
      <p:sp>
        <p:nvSpPr>
          <p:cNvPr id="6" name="Platshållare för bildnummer 5"/>
          <p:cNvSpPr>
            <a:spLocks noGrp="1"/>
          </p:cNvSpPr>
          <p:nvPr>
            <p:ph type="sldNum" sz="quarter" idx="12"/>
          </p:nvPr>
        </p:nvSpPr>
        <p:spPr>
          <a:xfrm>
            <a:off x="8408988" y="6295894"/>
            <a:ext cx="432544" cy="267235"/>
          </a:xfrm>
          <a:prstGeom prst="rect">
            <a:avLst/>
          </a:prstGeom>
        </p:spPr>
        <p:txBody>
          <a:bodyPr/>
          <a:lstStyle/>
          <a:p>
            <a:fld id="{F3A1DABF-CD59-47A1-8187-10F3203EF599}" type="slidenum">
              <a:rPr lang="sv-SE" smtClean="0"/>
              <a:t>‹#›</a:t>
            </a:fld>
            <a:endParaRPr lang="sv-SE"/>
          </a:p>
        </p:txBody>
      </p:sp>
      <p:sp>
        <p:nvSpPr>
          <p:cNvPr id="8" name="Platshållare för innehåll 7"/>
          <p:cNvSpPr>
            <a:spLocks noGrp="1"/>
          </p:cNvSpPr>
          <p:nvPr>
            <p:ph sz="quarter" idx="13"/>
          </p:nvPr>
        </p:nvSpPr>
        <p:spPr>
          <a:xfrm>
            <a:off x="801688" y="2059200"/>
            <a:ext cx="6959600" cy="3708400"/>
          </a:xfrm>
        </p:spPr>
        <p:txBody>
          <a:bodyPr/>
          <a:lstStyle>
            <a:lvl1pPr>
              <a:spcBef>
                <a:spcPts val="0"/>
              </a:spcBef>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textruta 6"/>
          <p:cNvSpPr txBox="1"/>
          <p:nvPr userDrawn="1"/>
        </p:nvSpPr>
        <p:spPr>
          <a:xfrm>
            <a:off x="-1333501" y="2647950"/>
            <a:ext cx="1257302" cy="1015663"/>
          </a:xfrm>
          <a:prstGeom prst="rect">
            <a:avLst/>
          </a:prstGeom>
          <a:noFill/>
        </p:spPr>
        <p:txBody>
          <a:bodyPr wrap="square" rtlCol="0">
            <a:spAutoFit/>
          </a:bodyPr>
          <a:lstStyle/>
          <a:p>
            <a:pPr algn="r"/>
            <a:r>
              <a:rPr lang="sv-SE" sz="1000" b="1"/>
              <a:t>Punktlista nivå 1:</a:t>
            </a:r>
          </a:p>
          <a:p>
            <a:pPr algn="r"/>
            <a:r>
              <a:rPr lang="sv-SE" sz="1000"/>
              <a:t>Century Gothic,</a:t>
            </a:r>
            <a:br>
              <a:rPr lang="sv-SE" sz="1000"/>
            </a:br>
            <a:r>
              <a:rPr lang="sv-SE" sz="1000"/>
              <a:t>bold 19pt</a:t>
            </a:r>
          </a:p>
          <a:p>
            <a:pPr algn="r"/>
            <a:r>
              <a:rPr lang="sv-SE" sz="1000" b="1"/>
              <a:t>Nivå 2:</a:t>
            </a:r>
          </a:p>
          <a:p>
            <a:pPr algn="r"/>
            <a:r>
              <a:rPr lang="sv-SE" sz="1000"/>
              <a:t>Century Gothic normal 19pt</a:t>
            </a:r>
          </a:p>
        </p:txBody>
      </p:sp>
      <p:sp>
        <p:nvSpPr>
          <p:cNvPr id="9" name="textruta 8"/>
          <p:cNvSpPr txBox="1"/>
          <p:nvPr userDrawn="1"/>
        </p:nvSpPr>
        <p:spPr>
          <a:xfrm>
            <a:off x="-1333501" y="1209675"/>
            <a:ext cx="1257302" cy="553998"/>
          </a:xfrm>
          <a:prstGeom prst="rect">
            <a:avLst/>
          </a:prstGeom>
          <a:noFill/>
        </p:spPr>
        <p:txBody>
          <a:bodyPr wrap="square" rtlCol="0">
            <a:spAutoFit/>
          </a:bodyPr>
          <a:lstStyle/>
          <a:p>
            <a:pPr algn="r"/>
            <a:r>
              <a:rPr lang="sv-SE" sz="1000" b="1"/>
              <a:t>Rubrik:</a:t>
            </a:r>
          </a:p>
          <a:p>
            <a:pPr algn="r"/>
            <a:r>
              <a:rPr lang="sv-SE" sz="1000"/>
              <a:t>Century Gothic,</a:t>
            </a:r>
            <a:br>
              <a:rPr lang="sv-SE" sz="1000"/>
            </a:br>
            <a:r>
              <a:rPr lang="sv-SE" sz="1000"/>
              <a:t>bold 33pt</a:t>
            </a:r>
          </a:p>
        </p:txBody>
      </p:sp>
    </p:spTree>
    <p:extLst>
      <p:ext uri="{BB962C8B-B14F-4D97-AF65-F5344CB8AC3E}">
        <p14:creationId xmlns:p14="http://schemas.microsoft.com/office/powerpoint/2010/main" val="1827424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Rubrik, text och bild">
    <p:spTree>
      <p:nvGrpSpPr>
        <p:cNvPr id="1" name=""/>
        <p:cNvGrpSpPr/>
        <p:nvPr/>
      </p:nvGrpSpPr>
      <p:grpSpPr>
        <a:xfrm>
          <a:off x="0" y="0"/>
          <a:ext cx="0" cy="0"/>
          <a:chOff x="0" y="0"/>
          <a:chExt cx="0" cy="0"/>
        </a:xfrm>
      </p:grpSpPr>
      <p:sp>
        <p:nvSpPr>
          <p:cNvPr id="2" name="Rubrik 1"/>
          <p:cNvSpPr>
            <a:spLocks noGrp="1"/>
          </p:cNvSpPr>
          <p:nvPr>
            <p:ph type="title"/>
          </p:nvPr>
        </p:nvSpPr>
        <p:spPr>
          <a:xfrm>
            <a:off x="801688" y="687600"/>
            <a:ext cx="6951600" cy="1296144"/>
          </a:xfrm>
        </p:spPr>
        <p:txBody>
          <a:bodyPr/>
          <a:lstStyle/>
          <a:p>
            <a:r>
              <a:rPr lang="sv-SE"/>
              <a:t>Klicka här för att ändra format</a:t>
            </a:r>
            <a:endParaRPr lang="sv-SE" dirty="0"/>
          </a:p>
        </p:txBody>
      </p:sp>
      <p:sp>
        <p:nvSpPr>
          <p:cNvPr id="4" name="Platshållare för datum 3"/>
          <p:cNvSpPr>
            <a:spLocks noGrp="1"/>
          </p:cNvSpPr>
          <p:nvPr>
            <p:ph type="dt" sz="half" idx="10"/>
          </p:nvPr>
        </p:nvSpPr>
        <p:spPr/>
        <p:txBody>
          <a:bodyPr/>
          <a:lstStyle/>
          <a:p>
            <a:endParaRPr lang="sv-SE"/>
          </a:p>
        </p:txBody>
      </p:sp>
      <p:sp>
        <p:nvSpPr>
          <p:cNvPr id="5" name="Platshållare för sidfot 4"/>
          <p:cNvSpPr>
            <a:spLocks noGrp="1"/>
          </p:cNvSpPr>
          <p:nvPr>
            <p:ph type="ftr" sz="quarter" idx="11"/>
          </p:nvPr>
        </p:nvSpPr>
        <p:spPr/>
        <p:txBody>
          <a:bodyPr/>
          <a:lstStyle/>
          <a:p>
            <a:r>
              <a:rPr lang="sv-SE"/>
              <a:t>Äldres behov i centrum</a:t>
            </a:r>
          </a:p>
        </p:txBody>
      </p:sp>
      <p:sp>
        <p:nvSpPr>
          <p:cNvPr id="6" name="Platshållare för bildnummer 5"/>
          <p:cNvSpPr>
            <a:spLocks noGrp="1"/>
          </p:cNvSpPr>
          <p:nvPr>
            <p:ph type="sldNum" sz="quarter" idx="12"/>
          </p:nvPr>
        </p:nvSpPr>
        <p:spPr>
          <a:xfrm>
            <a:off x="8408988" y="6295894"/>
            <a:ext cx="432544" cy="267235"/>
          </a:xfrm>
          <a:prstGeom prst="rect">
            <a:avLst/>
          </a:prstGeom>
        </p:spPr>
        <p:txBody>
          <a:bodyPr/>
          <a:lstStyle/>
          <a:p>
            <a:fld id="{F3A1DABF-CD59-47A1-8187-10F3203EF599}" type="slidenum">
              <a:rPr lang="sv-SE" smtClean="0"/>
              <a:t>‹#›</a:t>
            </a:fld>
            <a:endParaRPr lang="sv-SE"/>
          </a:p>
        </p:txBody>
      </p:sp>
      <p:sp>
        <p:nvSpPr>
          <p:cNvPr id="8" name="Platshållare för innehåll 7"/>
          <p:cNvSpPr>
            <a:spLocks noGrp="1"/>
          </p:cNvSpPr>
          <p:nvPr>
            <p:ph sz="quarter" idx="13"/>
          </p:nvPr>
        </p:nvSpPr>
        <p:spPr>
          <a:xfrm>
            <a:off x="801688" y="2059269"/>
            <a:ext cx="3410272" cy="3708400"/>
          </a:xfrm>
        </p:spPr>
        <p:txBody>
          <a:bodyPr/>
          <a:lstStyle>
            <a:lvl1pPr>
              <a:spcBef>
                <a:spcPts val="800"/>
              </a:spcBef>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 8"/>
          <p:cNvSpPr>
            <a:spLocks noGrp="1"/>
          </p:cNvSpPr>
          <p:nvPr>
            <p:ph type="pic" sz="quarter" idx="14"/>
          </p:nvPr>
        </p:nvSpPr>
        <p:spPr>
          <a:xfrm>
            <a:off x="4325509" y="2128871"/>
            <a:ext cx="3299791" cy="3095625"/>
          </a:xfrm>
        </p:spPr>
        <p:txBody>
          <a:bodyPr/>
          <a:lstStyle>
            <a:lvl1pPr marL="0" indent="0">
              <a:buNone/>
              <a:defRPr b="0"/>
            </a:lvl1pPr>
          </a:lstStyle>
          <a:p>
            <a:r>
              <a:rPr lang="sv-SE"/>
              <a:t>Klicka på ikonen för att lägga till en bild</a:t>
            </a:r>
            <a:endParaRPr lang="sv-SE" dirty="0"/>
          </a:p>
        </p:txBody>
      </p:sp>
      <p:sp>
        <p:nvSpPr>
          <p:cNvPr id="12" name="Platshållare för text 11"/>
          <p:cNvSpPr>
            <a:spLocks noGrp="1"/>
          </p:cNvSpPr>
          <p:nvPr>
            <p:ph type="body" sz="quarter" idx="15"/>
          </p:nvPr>
        </p:nvSpPr>
        <p:spPr>
          <a:xfrm>
            <a:off x="4323723" y="5299364"/>
            <a:ext cx="3312220" cy="471487"/>
          </a:xfrm>
        </p:spPr>
        <p:txBody>
          <a:bodyPr/>
          <a:lstStyle>
            <a:lvl1pPr marL="0" indent="0">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a:t>Klicka här för att ändra format på bakgrundstexten</a:t>
            </a:r>
          </a:p>
        </p:txBody>
      </p:sp>
      <p:sp>
        <p:nvSpPr>
          <p:cNvPr id="11" name="textruta 10"/>
          <p:cNvSpPr txBox="1"/>
          <p:nvPr userDrawn="1"/>
        </p:nvSpPr>
        <p:spPr>
          <a:xfrm>
            <a:off x="-1333501" y="2647950"/>
            <a:ext cx="1257302" cy="1015663"/>
          </a:xfrm>
          <a:prstGeom prst="rect">
            <a:avLst/>
          </a:prstGeom>
          <a:noFill/>
        </p:spPr>
        <p:txBody>
          <a:bodyPr wrap="square" rtlCol="0">
            <a:spAutoFit/>
          </a:bodyPr>
          <a:lstStyle/>
          <a:p>
            <a:pPr algn="r"/>
            <a:r>
              <a:rPr lang="sv-SE" sz="1000" b="1"/>
              <a:t>Punktlista nivå 1:</a:t>
            </a:r>
          </a:p>
          <a:p>
            <a:pPr algn="r"/>
            <a:r>
              <a:rPr lang="sv-SE" sz="1000"/>
              <a:t>Century Gothic,</a:t>
            </a:r>
            <a:br>
              <a:rPr lang="sv-SE" sz="1000"/>
            </a:br>
            <a:r>
              <a:rPr lang="sv-SE" sz="1000"/>
              <a:t>bold 19pt</a:t>
            </a:r>
          </a:p>
          <a:p>
            <a:pPr algn="r"/>
            <a:r>
              <a:rPr lang="sv-SE" sz="1000" b="1"/>
              <a:t>Nivå 2:</a:t>
            </a:r>
          </a:p>
          <a:p>
            <a:pPr algn="r"/>
            <a:r>
              <a:rPr lang="sv-SE" sz="1000"/>
              <a:t>Century Gothic normal 19pt</a:t>
            </a:r>
          </a:p>
        </p:txBody>
      </p:sp>
      <p:sp>
        <p:nvSpPr>
          <p:cNvPr id="13" name="textruta 12"/>
          <p:cNvSpPr txBox="1"/>
          <p:nvPr userDrawn="1"/>
        </p:nvSpPr>
        <p:spPr>
          <a:xfrm>
            <a:off x="-1333501" y="1209675"/>
            <a:ext cx="1257302" cy="553998"/>
          </a:xfrm>
          <a:prstGeom prst="rect">
            <a:avLst/>
          </a:prstGeom>
          <a:noFill/>
        </p:spPr>
        <p:txBody>
          <a:bodyPr wrap="square" rtlCol="0">
            <a:spAutoFit/>
          </a:bodyPr>
          <a:lstStyle/>
          <a:p>
            <a:pPr algn="r"/>
            <a:r>
              <a:rPr lang="sv-SE" sz="1000" b="1"/>
              <a:t>Rubrik:</a:t>
            </a:r>
          </a:p>
          <a:p>
            <a:pPr algn="r"/>
            <a:r>
              <a:rPr lang="sv-SE" sz="1000"/>
              <a:t>Century Gothic,</a:t>
            </a:r>
            <a:br>
              <a:rPr lang="sv-SE" sz="1000"/>
            </a:br>
            <a:r>
              <a:rPr lang="sv-SE" sz="1000"/>
              <a:t>bold 33pt</a:t>
            </a:r>
          </a:p>
        </p:txBody>
      </p:sp>
    </p:spTree>
    <p:extLst>
      <p:ext uri="{BB962C8B-B14F-4D97-AF65-F5344CB8AC3E}">
        <p14:creationId xmlns:p14="http://schemas.microsoft.com/office/powerpoint/2010/main" val="7247653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Rubrik och punktlista – mening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4" name="Platshållare för datum 3"/>
          <p:cNvSpPr>
            <a:spLocks noGrp="1"/>
          </p:cNvSpPr>
          <p:nvPr>
            <p:ph type="dt" sz="half" idx="10"/>
          </p:nvPr>
        </p:nvSpPr>
        <p:spPr/>
        <p:txBody>
          <a:bodyPr/>
          <a:lstStyle/>
          <a:p>
            <a:endParaRPr lang="sv-SE"/>
          </a:p>
        </p:txBody>
      </p:sp>
      <p:sp>
        <p:nvSpPr>
          <p:cNvPr id="5" name="Platshållare för sidfot 4"/>
          <p:cNvSpPr>
            <a:spLocks noGrp="1"/>
          </p:cNvSpPr>
          <p:nvPr>
            <p:ph type="ftr" sz="quarter" idx="11"/>
          </p:nvPr>
        </p:nvSpPr>
        <p:spPr/>
        <p:txBody>
          <a:bodyPr/>
          <a:lstStyle/>
          <a:p>
            <a:r>
              <a:rPr lang="sv-SE"/>
              <a:t>Äldres behov i centrum</a:t>
            </a:r>
          </a:p>
        </p:txBody>
      </p:sp>
      <p:sp>
        <p:nvSpPr>
          <p:cNvPr id="6" name="Platshållare för bildnummer 5"/>
          <p:cNvSpPr>
            <a:spLocks noGrp="1"/>
          </p:cNvSpPr>
          <p:nvPr>
            <p:ph type="sldNum" sz="quarter" idx="12"/>
          </p:nvPr>
        </p:nvSpPr>
        <p:spPr>
          <a:xfrm>
            <a:off x="8408988" y="6295894"/>
            <a:ext cx="432544" cy="267235"/>
          </a:xfrm>
          <a:prstGeom prst="rect">
            <a:avLst/>
          </a:prstGeom>
        </p:spPr>
        <p:txBody>
          <a:bodyPr/>
          <a:lstStyle/>
          <a:p>
            <a:fld id="{F3A1DABF-CD59-47A1-8187-10F3203EF599}" type="slidenum">
              <a:rPr lang="sv-SE" smtClean="0"/>
              <a:t>‹#›</a:t>
            </a:fld>
            <a:endParaRPr lang="sv-SE"/>
          </a:p>
        </p:txBody>
      </p:sp>
      <p:sp>
        <p:nvSpPr>
          <p:cNvPr id="8" name="Platshållare för innehåll 7"/>
          <p:cNvSpPr>
            <a:spLocks noGrp="1"/>
          </p:cNvSpPr>
          <p:nvPr>
            <p:ph sz="quarter" idx="13"/>
          </p:nvPr>
        </p:nvSpPr>
        <p:spPr>
          <a:xfrm>
            <a:off x="801688" y="2059200"/>
            <a:ext cx="6959600" cy="3708400"/>
          </a:xfrm>
        </p:spPr>
        <p:txBody>
          <a:bodyPr/>
          <a:lstStyle>
            <a:lvl1pPr>
              <a:spcBef>
                <a:spcPts val="0"/>
              </a:spcBef>
              <a:defRPr b="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textruta 6"/>
          <p:cNvSpPr txBox="1"/>
          <p:nvPr userDrawn="1"/>
        </p:nvSpPr>
        <p:spPr>
          <a:xfrm>
            <a:off x="-1333501" y="2647950"/>
            <a:ext cx="1257302" cy="1015663"/>
          </a:xfrm>
          <a:prstGeom prst="rect">
            <a:avLst/>
          </a:prstGeom>
          <a:noFill/>
        </p:spPr>
        <p:txBody>
          <a:bodyPr wrap="square" rtlCol="0">
            <a:spAutoFit/>
          </a:bodyPr>
          <a:lstStyle/>
          <a:p>
            <a:pPr algn="r"/>
            <a:r>
              <a:rPr lang="sv-SE" sz="1000" b="1"/>
              <a:t>Punktlista nivå 1:</a:t>
            </a:r>
          </a:p>
          <a:p>
            <a:pPr algn="r"/>
            <a:r>
              <a:rPr lang="sv-SE" sz="1000"/>
              <a:t>Century Gothic,</a:t>
            </a:r>
            <a:br>
              <a:rPr lang="sv-SE" sz="1000"/>
            </a:br>
            <a:r>
              <a:rPr lang="sv-SE" sz="1000"/>
              <a:t>normal</a:t>
            </a:r>
            <a:r>
              <a:rPr lang="sv-SE" sz="1000" baseline="0"/>
              <a:t> </a:t>
            </a:r>
            <a:r>
              <a:rPr lang="sv-SE" sz="1000"/>
              <a:t>19pt</a:t>
            </a:r>
          </a:p>
          <a:p>
            <a:pPr algn="r"/>
            <a:r>
              <a:rPr lang="sv-SE" sz="1000" b="1"/>
              <a:t>Nivå 2:</a:t>
            </a:r>
          </a:p>
          <a:p>
            <a:pPr algn="r"/>
            <a:r>
              <a:rPr lang="sv-SE" sz="1000"/>
              <a:t>Century Gothic normal 19pt</a:t>
            </a:r>
          </a:p>
        </p:txBody>
      </p:sp>
      <p:sp>
        <p:nvSpPr>
          <p:cNvPr id="9" name="textruta 8"/>
          <p:cNvSpPr txBox="1"/>
          <p:nvPr userDrawn="1"/>
        </p:nvSpPr>
        <p:spPr>
          <a:xfrm>
            <a:off x="-1333501" y="1209675"/>
            <a:ext cx="1257302" cy="553998"/>
          </a:xfrm>
          <a:prstGeom prst="rect">
            <a:avLst/>
          </a:prstGeom>
          <a:noFill/>
        </p:spPr>
        <p:txBody>
          <a:bodyPr wrap="square" rtlCol="0">
            <a:spAutoFit/>
          </a:bodyPr>
          <a:lstStyle/>
          <a:p>
            <a:pPr algn="r"/>
            <a:r>
              <a:rPr lang="sv-SE" sz="1000" b="1"/>
              <a:t>Rubrik:</a:t>
            </a:r>
          </a:p>
          <a:p>
            <a:pPr algn="r"/>
            <a:r>
              <a:rPr lang="sv-SE" sz="1000"/>
              <a:t>Century Gothic,</a:t>
            </a:r>
            <a:br>
              <a:rPr lang="sv-SE" sz="1000"/>
            </a:br>
            <a:r>
              <a:rPr lang="sv-SE" sz="1000"/>
              <a:t>bold 33pt</a:t>
            </a:r>
          </a:p>
        </p:txBody>
      </p:sp>
    </p:spTree>
    <p:extLst>
      <p:ext uri="{BB962C8B-B14F-4D97-AF65-F5344CB8AC3E}">
        <p14:creationId xmlns:p14="http://schemas.microsoft.com/office/powerpoint/2010/main" val="2898696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sv-SE" dirty="0"/>
              <a:t>Klicka här för att ändra format</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a:endParaRPr>
          </a:p>
        </p:txBody>
      </p:sp>
      <p:pic>
        <p:nvPicPr>
          <p:cNvPr id="13" name="Bildobjekt 12" descr="LOGO FoU NORDOST.eps"/>
          <p:cNvPicPr>
            <a:picLocks noChangeAspect="1"/>
          </p:cNvPicPr>
          <p:nvPr/>
        </p:nvPicPr>
        <p:blipFill>
          <a:blip r:embed="rId19" cstate="email">
            <a:extLst>
              <a:ext uri="{28A0092B-C50C-407E-A947-70E740481C1C}">
                <a14:useLocalDpi xmlns:a14="http://schemas.microsoft.com/office/drawing/2010/main" val="0"/>
              </a:ext>
            </a:extLst>
          </a:blip>
          <a:stretch>
            <a:fillRect/>
          </a:stretch>
        </p:blipFill>
        <p:spPr>
          <a:xfrm>
            <a:off x="7281333" y="6440643"/>
            <a:ext cx="1420061" cy="239951"/>
          </a:xfrm>
          <a:prstGeom prst="rect">
            <a:avLst/>
          </a:prstGeom>
        </p:spPr>
      </p:pic>
      <p:cxnSp>
        <p:nvCxnSpPr>
          <p:cNvPr id="14" name="Rak 13"/>
          <p:cNvCxnSpPr/>
          <p:nvPr/>
        </p:nvCxnSpPr>
        <p:spPr>
          <a:xfrm>
            <a:off x="453374" y="6579388"/>
            <a:ext cx="6734826" cy="1"/>
          </a:xfrm>
          <a:prstGeom prst="line">
            <a:avLst/>
          </a:prstGeom>
          <a:ln w="9525" cmpd="sng">
            <a:solidFill>
              <a:schemeClr val="bg2"/>
            </a:solidFill>
          </a:ln>
        </p:spPr>
        <p:style>
          <a:lnRef idx="2">
            <a:schemeClr val="accent1"/>
          </a:lnRef>
          <a:fillRef idx="0">
            <a:schemeClr val="accent1"/>
          </a:fillRef>
          <a:effectRef idx="1">
            <a:schemeClr val="accent1"/>
          </a:effectRef>
          <a:fontRef idx="minor">
            <a:schemeClr val="tx1"/>
          </a:fontRef>
        </p:style>
      </p:cxnSp>
      <p:sp>
        <p:nvSpPr>
          <p:cNvPr id="5" name="Platshållare för datum 4"/>
          <p:cNvSpPr>
            <a:spLocks noGrp="1"/>
          </p:cNvSpPr>
          <p:nvPr>
            <p:ph type="dt" sz="half" idx="2"/>
          </p:nvPr>
        </p:nvSpPr>
        <p:spPr>
          <a:xfrm>
            <a:off x="457201" y="6579387"/>
            <a:ext cx="1072995" cy="278612"/>
          </a:xfrm>
          <a:prstGeom prst="rect">
            <a:avLst/>
          </a:prstGeom>
        </p:spPr>
        <p:txBody>
          <a:bodyPr vert="horz" lIns="91440" tIns="45720" rIns="91440" bIns="45720" rtlCol="0" anchor="ctr"/>
          <a:lstStyle>
            <a:lvl1pPr algn="l">
              <a:defRPr sz="700">
                <a:solidFill>
                  <a:schemeClr val="tx1">
                    <a:tint val="75000"/>
                  </a:schemeClr>
                </a:solidFill>
                <a:latin typeface="Open Sans"/>
                <a:cs typeface="Open Sans"/>
              </a:defRPr>
            </a:lvl1pPr>
          </a:lstStyle>
          <a:p>
            <a:fld id="{AB093865-2593-B241-9E07-4FC0DD9E4906}" type="datetime1">
              <a:rPr lang="sv-SE" smtClean="0"/>
              <a:t>2019-05-29</a:t>
            </a:fld>
            <a:endParaRPr lang="sv-SE" dirty="0"/>
          </a:p>
        </p:txBody>
      </p:sp>
      <p:sp>
        <p:nvSpPr>
          <p:cNvPr id="6" name="Platshållare för sidfot 5"/>
          <p:cNvSpPr>
            <a:spLocks noGrp="1"/>
          </p:cNvSpPr>
          <p:nvPr>
            <p:ph type="ftr" sz="quarter" idx="3"/>
          </p:nvPr>
        </p:nvSpPr>
        <p:spPr>
          <a:xfrm>
            <a:off x="1530195" y="6579389"/>
            <a:ext cx="2895600" cy="278612"/>
          </a:xfrm>
          <a:prstGeom prst="rect">
            <a:avLst/>
          </a:prstGeom>
        </p:spPr>
        <p:txBody>
          <a:bodyPr vert="horz" lIns="91440" tIns="45720" rIns="91440" bIns="45720" rtlCol="0" anchor="ctr"/>
          <a:lstStyle>
            <a:lvl1pPr algn="l">
              <a:defRPr sz="700" b="0" i="0" cap="all">
                <a:solidFill>
                  <a:schemeClr val="tx1">
                    <a:tint val="75000"/>
                  </a:schemeClr>
                </a:solidFill>
                <a:latin typeface=""/>
              </a:defRPr>
            </a:lvl1pPr>
          </a:lstStyle>
          <a:p>
            <a:endParaRPr lang="sv-SE" dirty="0"/>
          </a:p>
        </p:txBody>
      </p:sp>
    </p:spTree>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 id="2147483996" r:id="rId12"/>
    <p:sldLayoutId id="2147483998" r:id="rId13"/>
    <p:sldLayoutId id="2147483999" r:id="rId14"/>
    <p:sldLayoutId id="2147484000" r:id="rId15"/>
    <p:sldLayoutId id="2147484001" r:id="rId16"/>
    <p:sldLayoutId id="2147484002" r:id="rId17"/>
  </p:sldLayoutIdLst>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hf sldNum="0" hdr="0"/>
  <p:txStyles>
    <p:titleStyle>
      <a:lvl1pPr algn="l" defTabSz="914400" rtl="0" eaLnBrk="1" latinLnBrk="0" hangingPunct="1">
        <a:spcBef>
          <a:spcPct val="0"/>
        </a:spcBef>
        <a:buNone/>
        <a:defRPr sz="4000" kern="1200" spc="-100" baseline="0">
          <a:solidFill>
            <a:schemeClr val="tx2"/>
          </a:solidFill>
          <a:latin typeface="+mn-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j-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j-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j-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j-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j-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unsplash.com/photos/FHiJWoBodrs?utm_source=unsplash&amp;utm_medium=referral&amp;utm_content=creditCopyTex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hyperlink" Target="https://unsplash.com/search/photos/eldely-people?utm_source=unsplash&amp;utm_medium=referral&amp;utm_content=creditCopyText"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p:cNvSpPr>
            <a:spLocks noGrp="1"/>
          </p:cNvSpPr>
          <p:nvPr>
            <p:ph type="ctrTitle"/>
          </p:nvPr>
        </p:nvSpPr>
        <p:spPr>
          <a:xfrm>
            <a:off x="649884" y="2225122"/>
            <a:ext cx="8289757" cy="1000794"/>
          </a:xfrm>
        </p:spPr>
        <p:txBody>
          <a:bodyPr/>
          <a:lstStyle/>
          <a:p>
            <a:pPr algn="ctr"/>
            <a:br>
              <a:rPr lang="sv-SE" dirty="0"/>
            </a:br>
            <a:br>
              <a:rPr lang="sv-SE" dirty="0"/>
            </a:br>
            <a:r>
              <a:rPr lang="sv-SE" dirty="0"/>
              <a:t>IBIC – individens behov i centrum</a:t>
            </a:r>
            <a:br>
              <a:rPr lang="sv-SE" dirty="0"/>
            </a:br>
            <a:r>
              <a:rPr lang="sv-SE" dirty="0"/>
              <a:t>för utförarchefer</a:t>
            </a:r>
          </a:p>
        </p:txBody>
      </p:sp>
      <p:sp>
        <p:nvSpPr>
          <p:cNvPr id="7" name="Underrubrik 6"/>
          <p:cNvSpPr>
            <a:spLocks noGrp="1"/>
          </p:cNvSpPr>
          <p:nvPr>
            <p:ph type="subTitle" idx="1"/>
          </p:nvPr>
        </p:nvSpPr>
        <p:spPr>
          <a:xfrm>
            <a:off x="783656" y="3386333"/>
            <a:ext cx="7848600" cy="1053320"/>
          </a:xfrm>
        </p:spPr>
        <p:txBody>
          <a:bodyPr>
            <a:normAutofit/>
          </a:bodyPr>
          <a:lstStyle/>
          <a:p>
            <a:r>
              <a:rPr lang="sv-SE" sz="1400" dirty="0"/>
              <a:t>Materialet är framtaget av FoU Nordost tillsammans med  Österåkers kommun och Kommunalförbundet Sjukvård och omsorg i Norrtälje</a:t>
            </a:r>
          </a:p>
          <a:p>
            <a:endParaRPr lang="sv-SE" sz="1400" dirty="0"/>
          </a:p>
          <a:p>
            <a:r>
              <a:rPr lang="sv-SE" sz="1400" dirty="0"/>
              <a:t>Utgår från material från Härryda kommun och Kungsbacka kommun samt Socialstyrelsen.</a:t>
            </a:r>
          </a:p>
          <a:p>
            <a:endParaRPr lang="sv-SE" dirty="0"/>
          </a:p>
          <a:p>
            <a:endParaRPr lang="sv-SE" dirty="0"/>
          </a:p>
        </p:txBody>
      </p:sp>
      <p:sp>
        <p:nvSpPr>
          <p:cNvPr id="4" name="Platshållare för datum 3"/>
          <p:cNvSpPr>
            <a:spLocks noGrp="1"/>
          </p:cNvSpPr>
          <p:nvPr>
            <p:ph type="dt" sz="half" idx="10"/>
          </p:nvPr>
        </p:nvSpPr>
        <p:spPr/>
        <p:txBody>
          <a:bodyPr/>
          <a:lstStyle/>
          <a:p>
            <a:fld id="{473530D9-FEDE-5242-A5DE-3FB3C8600D13}" type="datetimeFigureOut">
              <a:rPr lang="sv-SE" smtClean="0"/>
              <a:pPr/>
              <a:t>2019-05-29</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8" name="Oval 7"/>
          <p:cNvSpPr/>
          <p:nvPr/>
        </p:nvSpPr>
        <p:spPr>
          <a:xfrm>
            <a:off x="5525080" y="385502"/>
            <a:ext cx="3414561" cy="1267243"/>
          </a:xfrm>
          <a:prstGeom prst="wedgeEllipseCallout">
            <a:avLst>
              <a:gd name="adj1" fmla="val -35727"/>
              <a:gd name="adj2" fmla="val 773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000" dirty="0"/>
              <a:t>”Vi ska inte göra det här också. Det är så här vi ska göra”</a:t>
            </a:r>
          </a:p>
        </p:txBody>
      </p:sp>
      <p:sp>
        <p:nvSpPr>
          <p:cNvPr id="2" name="Rektangel 1"/>
          <p:cNvSpPr/>
          <p:nvPr/>
        </p:nvSpPr>
        <p:spPr>
          <a:xfrm>
            <a:off x="6514135" y="6639587"/>
            <a:ext cx="1875835" cy="215444"/>
          </a:xfrm>
          <a:prstGeom prst="rect">
            <a:avLst/>
          </a:prstGeom>
        </p:spPr>
        <p:txBody>
          <a:bodyPr wrap="none">
            <a:spAutoFit/>
          </a:bodyPr>
          <a:lstStyle/>
          <a:p>
            <a:r>
              <a:rPr lang="en-US" sz="800" dirty="0"/>
              <a:t>Photo by </a:t>
            </a:r>
            <a:r>
              <a:rPr lang="en-US" sz="800" dirty="0">
                <a:hlinkClick r:id="rId3"/>
              </a:rPr>
              <a:t>Nathan Anderson</a:t>
            </a:r>
            <a:r>
              <a:rPr lang="en-US" sz="800" dirty="0"/>
              <a:t> on </a:t>
            </a:r>
            <a:r>
              <a:rPr lang="en-US" sz="800" dirty="0" err="1">
                <a:hlinkClick r:id="rId4"/>
              </a:rPr>
              <a:t>Unsplash</a:t>
            </a:r>
            <a:endParaRPr lang="sv-SE" sz="800" dirty="0"/>
          </a:p>
        </p:txBody>
      </p:sp>
      <p:pic>
        <p:nvPicPr>
          <p:cNvPr id="3" name="Bildobjekt 2"/>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901777" y="4439653"/>
            <a:ext cx="3612358" cy="2411441"/>
          </a:xfrm>
          <a:prstGeom prst="rect">
            <a:avLst/>
          </a:prstGeom>
        </p:spPr>
      </p:pic>
    </p:spTree>
    <p:extLst>
      <p:ext uri="{BB962C8B-B14F-4D97-AF65-F5344CB8AC3E}">
        <p14:creationId xmlns:p14="http://schemas.microsoft.com/office/powerpoint/2010/main" val="3424288685"/>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r>
              <a:rPr lang="sv-SE"/>
              <a:t>Individens behov i centrum</a:t>
            </a:r>
            <a:endParaRPr lang="sv-SE" dirty="0"/>
          </a:p>
        </p:txBody>
      </p:sp>
      <p:sp>
        <p:nvSpPr>
          <p:cNvPr id="2" name="Platshållare för bildnummer 1"/>
          <p:cNvSpPr>
            <a:spLocks noGrp="1"/>
          </p:cNvSpPr>
          <p:nvPr>
            <p:ph type="sldNum" sz="quarter" idx="12"/>
          </p:nvPr>
        </p:nvSpPr>
        <p:spPr/>
        <p:txBody>
          <a:bodyPr/>
          <a:lstStyle/>
          <a:p>
            <a:fld id="{F3A1DABF-CD59-47A1-8187-10F3203EF599}" type="slidenum">
              <a:rPr lang="sv-SE" smtClean="0"/>
              <a:t>2</a:t>
            </a:fld>
            <a:endParaRPr lang="sv-SE"/>
          </a:p>
        </p:txBody>
      </p:sp>
      <p:sp>
        <p:nvSpPr>
          <p:cNvPr id="4" name="Platshållare för innehåll 3"/>
          <p:cNvSpPr>
            <a:spLocks noGrp="1"/>
          </p:cNvSpPr>
          <p:nvPr>
            <p:ph sz="quarter" idx="13"/>
          </p:nvPr>
        </p:nvSpPr>
        <p:spPr>
          <a:xfrm>
            <a:off x="4355976" y="2573197"/>
            <a:ext cx="3405312" cy="3621754"/>
          </a:xfrm>
        </p:spPr>
        <p:txBody>
          <a:bodyPr/>
          <a:lstStyle/>
          <a:p>
            <a:r>
              <a:rPr lang="sv-SE" sz="2800" dirty="0"/>
              <a:t>Behovsinriktat</a:t>
            </a:r>
          </a:p>
          <a:p>
            <a:r>
              <a:rPr lang="sv-SE" sz="2800" dirty="0"/>
              <a:t>Systematiskt</a:t>
            </a:r>
          </a:p>
          <a:p>
            <a:r>
              <a:rPr lang="sv-SE" sz="2800" dirty="0"/>
              <a:t>Gemensamt språk (ICF)</a:t>
            </a:r>
          </a:p>
          <a:p>
            <a:r>
              <a:rPr lang="sv-SE" sz="2800" dirty="0"/>
              <a:t>Strukturerad dokumentation </a:t>
            </a:r>
          </a:p>
        </p:txBody>
      </p:sp>
      <p:sp>
        <p:nvSpPr>
          <p:cNvPr id="5" name="Platshållare för text 4"/>
          <p:cNvSpPr>
            <a:spLocks noGrp="1"/>
          </p:cNvSpPr>
          <p:nvPr>
            <p:ph type="body" sz="quarter" idx="14"/>
          </p:nvPr>
        </p:nvSpPr>
        <p:spPr>
          <a:xfrm>
            <a:off x="0" y="2573197"/>
            <a:ext cx="4067175" cy="3455988"/>
          </a:xfrm>
        </p:spPr>
        <p:txBody>
          <a:bodyPr/>
          <a:lstStyle/>
          <a:p>
            <a:r>
              <a:rPr lang="sv-SE" sz="3600" b="1" dirty="0"/>
              <a:t>Individens behov i centrum</a:t>
            </a:r>
          </a:p>
        </p:txBody>
      </p:sp>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372" y="683556"/>
            <a:ext cx="4063423" cy="841709"/>
          </a:xfrm>
          <a:prstGeom prst="rect">
            <a:avLst/>
          </a:prstGeom>
        </p:spPr>
      </p:pic>
      <p:sp>
        <p:nvSpPr>
          <p:cNvPr id="7" name="textruta 6"/>
          <p:cNvSpPr txBox="1"/>
          <p:nvPr/>
        </p:nvSpPr>
        <p:spPr>
          <a:xfrm>
            <a:off x="992458" y="1706137"/>
            <a:ext cx="7694342" cy="523220"/>
          </a:xfrm>
          <a:prstGeom prst="rect">
            <a:avLst/>
          </a:prstGeom>
          <a:noFill/>
        </p:spPr>
        <p:txBody>
          <a:bodyPr wrap="square" rtlCol="0">
            <a:spAutoFit/>
          </a:bodyPr>
          <a:lstStyle/>
          <a:p>
            <a:r>
              <a:rPr lang="sv-SE" sz="2800" dirty="0"/>
              <a:t>Nationellt arbetssätt framtaget av Socialstyrelsen</a:t>
            </a:r>
          </a:p>
        </p:txBody>
      </p:sp>
    </p:spTree>
    <p:extLst>
      <p:ext uri="{BB962C8B-B14F-4D97-AF65-F5344CB8AC3E}">
        <p14:creationId xmlns:p14="http://schemas.microsoft.com/office/powerpoint/2010/main" val="2849773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790196" y="672947"/>
            <a:ext cx="6951600" cy="1296144"/>
          </a:xfrm>
        </p:spPr>
        <p:txBody>
          <a:bodyPr>
            <a:normAutofit/>
          </a:bodyPr>
          <a:lstStyle/>
          <a:p>
            <a:r>
              <a:rPr lang="sv-SE" sz="3600" dirty="0"/>
              <a:t>Vad bidrar IBIC till för individen?           </a:t>
            </a:r>
          </a:p>
        </p:txBody>
      </p:sp>
      <p:sp>
        <p:nvSpPr>
          <p:cNvPr id="2" name="Platshållare för sidfot 1"/>
          <p:cNvSpPr>
            <a:spLocks noGrp="1"/>
          </p:cNvSpPr>
          <p:nvPr>
            <p:ph type="ftr" sz="quarter" idx="11"/>
          </p:nvPr>
        </p:nvSpPr>
        <p:spPr/>
        <p:txBody>
          <a:bodyPr/>
          <a:lstStyle/>
          <a:p>
            <a:r>
              <a:rPr lang="sv-SE"/>
              <a:t>Individens behov i centrum</a:t>
            </a:r>
          </a:p>
        </p:txBody>
      </p:sp>
      <p:sp>
        <p:nvSpPr>
          <p:cNvPr id="5" name="Platshållare för bildnummer 4"/>
          <p:cNvSpPr>
            <a:spLocks noGrp="1"/>
          </p:cNvSpPr>
          <p:nvPr>
            <p:ph type="sldNum" sz="quarter" idx="12"/>
          </p:nvPr>
        </p:nvSpPr>
        <p:spPr/>
        <p:txBody>
          <a:bodyPr/>
          <a:lstStyle/>
          <a:p>
            <a:fld id="{F3A1DABF-CD59-47A1-8187-10F3203EF599}" type="slidenum">
              <a:rPr lang="sv-SE" smtClean="0"/>
              <a:t>3</a:t>
            </a:fld>
            <a:endParaRPr lang="sv-SE"/>
          </a:p>
        </p:txBody>
      </p:sp>
      <p:sp>
        <p:nvSpPr>
          <p:cNvPr id="4" name="Platshållare för text 3"/>
          <p:cNvSpPr>
            <a:spLocks noGrp="1"/>
          </p:cNvSpPr>
          <p:nvPr>
            <p:ph sz="quarter" idx="13"/>
          </p:nvPr>
        </p:nvSpPr>
        <p:spPr>
          <a:xfrm>
            <a:off x="801688" y="2059200"/>
            <a:ext cx="7427912" cy="3708400"/>
          </a:xfrm>
        </p:spPr>
        <p:txBody>
          <a:bodyPr/>
          <a:lstStyle/>
          <a:p>
            <a:pPr marL="0" indent="0">
              <a:spcBef>
                <a:spcPct val="20000"/>
              </a:spcBef>
              <a:buNone/>
            </a:pPr>
            <a:endParaRPr lang="sv-SE" sz="1100" b="0" dirty="0">
              <a:cs typeface="Arial" pitchFamily="34" charset="0"/>
            </a:endParaRPr>
          </a:p>
          <a:p>
            <a:pPr marL="457200" indent="-457200">
              <a:spcBef>
                <a:spcPct val="20000"/>
              </a:spcBef>
            </a:pPr>
            <a:r>
              <a:rPr lang="sv-SE" dirty="0">
                <a:latin typeface="+mn-lt"/>
                <a:cs typeface="Arial" pitchFamily="34" charset="0"/>
              </a:rPr>
              <a:t>Få stöd och hjälp utifrån sina behov</a:t>
            </a:r>
          </a:p>
          <a:p>
            <a:pPr marL="457200" indent="-457200">
              <a:spcBef>
                <a:spcPct val="20000"/>
              </a:spcBef>
              <a:buFont typeface="Arial" pitchFamily="34" charset="0"/>
              <a:buChar char="•"/>
            </a:pPr>
            <a:r>
              <a:rPr lang="sv-SE" b="0" dirty="0">
                <a:latin typeface="+mn-lt"/>
                <a:cs typeface="Arial" pitchFamily="34" charset="0"/>
              </a:rPr>
              <a:t>Tydlighet</a:t>
            </a:r>
          </a:p>
          <a:p>
            <a:pPr marL="457200" indent="-457200">
              <a:spcBef>
                <a:spcPct val="20000"/>
              </a:spcBef>
              <a:buFont typeface="Arial" pitchFamily="34" charset="0"/>
              <a:buChar char="•"/>
            </a:pPr>
            <a:r>
              <a:rPr lang="sv-SE" b="0" dirty="0">
                <a:latin typeface="+mn-lt"/>
                <a:cs typeface="Arial" pitchFamily="34" charset="0"/>
              </a:rPr>
              <a:t>Likvärdig handläggning och dokumentation – ökad rättssäkerhet</a:t>
            </a:r>
          </a:p>
          <a:p>
            <a:pPr marL="457200" indent="-457200">
              <a:spcBef>
                <a:spcPct val="20000"/>
              </a:spcBef>
              <a:buFont typeface="Arial" pitchFamily="34" charset="0"/>
              <a:buChar char="•"/>
            </a:pPr>
            <a:r>
              <a:rPr lang="sv-SE" b="0" dirty="0">
                <a:latin typeface="+mn-lt"/>
                <a:cs typeface="Arial" pitchFamily="34" charset="0"/>
              </a:rPr>
              <a:t>Ökad delaktighet</a:t>
            </a:r>
          </a:p>
          <a:p>
            <a:pPr marL="457200" indent="-457200">
              <a:spcBef>
                <a:spcPct val="20000"/>
              </a:spcBef>
              <a:buFont typeface="Arial" pitchFamily="34" charset="0"/>
              <a:buChar char="•"/>
            </a:pPr>
            <a:r>
              <a:rPr lang="sv-SE" b="0" dirty="0">
                <a:latin typeface="+mn-lt"/>
                <a:cs typeface="Arial" pitchFamily="34" charset="0"/>
              </a:rPr>
              <a:t>Följa och värdera resultat  </a:t>
            </a:r>
          </a:p>
        </p:txBody>
      </p:sp>
      <p:pic>
        <p:nvPicPr>
          <p:cNvPr id="6" name="Bildobjekt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169676" y="3913400"/>
            <a:ext cx="3239312" cy="2162311"/>
          </a:xfrm>
          <a:prstGeom prst="rect">
            <a:avLst/>
          </a:prstGeom>
        </p:spPr>
      </p:pic>
    </p:spTree>
    <p:extLst>
      <p:ext uri="{BB962C8B-B14F-4D97-AF65-F5344CB8AC3E}">
        <p14:creationId xmlns:p14="http://schemas.microsoft.com/office/powerpoint/2010/main" val="638912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600" dirty="0">
                <a:latin typeface="+mj-lt"/>
              </a:rPr>
              <a:t>Vad betyder IBIC för utförare?</a:t>
            </a:r>
          </a:p>
        </p:txBody>
      </p:sp>
      <p:sp>
        <p:nvSpPr>
          <p:cNvPr id="3" name="Platshållare för innehåll 2"/>
          <p:cNvSpPr>
            <a:spLocks noGrp="1"/>
          </p:cNvSpPr>
          <p:nvPr>
            <p:ph idx="1"/>
          </p:nvPr>
        </p:nvSpPr>
        <p:spPr/>
        <p:txBody>
          <a:bodyPr>
            <a:normAutofit/>
          </a:bodyPr>
          <a:lstStyle/>
          <a:p>
            <a:r>
              <a:rPr lang="sv-SE" dirty="0">
                <a:latin typeface="+mn-lt"/>
              </a:rPr>
              <a:t>Tydligare uppdrag skickas från myndighetssidan</a:t>
            </a:r>
          </a:p>
          <a:p>
            <a:pPr marL="0" indent="0">
              <a:buNone/>
            </a:pPr>
            <a:endParaRPr lang="sv-SE" dirty="0">
              <a:latin typeface="+mn-lt"/>
            </a:endParaRPr>
          </a:p>
          <a:p>
            <a:r>
              <a:rPr lang="sv-SE" dirty="0">
                <a:latin typeface="+mn-lt"/>
              </a:rPr>
              <a:t>IBIC är ett stöd för personalen att arbeta ytterligare mer behovsinriktat med planering och genomförande av de beviljade insatserna</a:t>
            </a:r>
          </a:p>
          <a:p>
            <a:pPr marL="0" indent="0">
              <a:buNone/>
            </a:pPr>
            <a:endParaRPr lang="sv-SE" dirty="0">
              <a:latin typeface="+mn-lt"/>
            </a:endParaRPr>
          </a:p>
          <a:p>
            <a:r>
              <a:rPr lang="sv-SE" dirty="0">
                <a:latin typeface="+mn-lt"/>
              </a:rPr>
              <a:t>Stöd i att jobba systematiskt i uppföljningsskedet, att se effekter av de insatser som beviljats</a:t>
            </a:r>
          </a:p>
        </p:txBody>
      </p:sp>
      <p:sp>
        <p:nvSpPr>
          <p:cNvPr id="4" name="Platshållare för datum 3"/>
          <p:cNvSpPr>
            <a:spLocks noGrp="1"/>
          </p:cNvSpPr>
          <p:nvPr>
            <p:ph type="dt" sz="half" idx="10"/>
          </p:nvPr>
        </p:nvSpPr>
        <p:spPr/>
        <p:txBody>
          <a:bodyPr/>
          <a:lstStyle/>
          <a:p>
            <a:fld id="{86596758-C7B7-43B2-B78A-CE4A23431F18}"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spTree>
    <p:extLst>
      <p:ext uri="{BB962C8B-B14F-4D97-AF65-F5344CB8AC3E}">
        <p14:creationId xmlns:p14="http://schemas.microsoft.com/office/powerpoint/2010/main" val="1756444324"/>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dirty="0"/>
              <a:t>Vad betyder IBIC för utförare fortsättning</a:t>
            </a:r>
          </a:p>
        </p:txBody>
      </p:sp>
      <p:sp>
        <p:nvSpPr>
          <p:cNvPr id="3" name="Platshållare för innehåll 2"/>
          <p:cNvSpPr>
            <a:spLocks noGrp="1"/>
          </p:cNvSpPr>
          <p:nvPr>
            <p:ph idx="1"/>
          </p:nvPr>
        </p:nvSpPr>
        <p:spPr/>
        <p:txBody>
          <a:bodyPr/>
          <a:lstStyle/>
          <a:p>
            <a:pPr marL="0" indent="0">
              <a:buNone/>
            </a:pPr>
            <a:r>
              <a:rPr lang="sv-SE" dirty="0"/>
              <a:t>Personalen behöver:</a:t>
            </a:r>
          </a:p>
          <a:p>
            <a:pPr marL="0" indent="0">
              <a:buNone/>
            </a:pPr>
            <a:endParaRPr lang="sv-SE" dirty="0"/>
          </a:p>
          <a:p>
            <a:r>
              <a:rPr lang="sv-SE" b="1" dirty="0"/>
              <a:t>Förstå uppdraget </a:t>
            </a:r>
            <a:r>
              <a:rPr lang="sv-SE" dirty="0"/>
              <a:t>som är dokumenterat enlig IBIC</a:t>
            </a:r>
          </a:p>
          <a:p>
            <a:endParaRPr lang="sv-SE" dirty="0"/>
          </a:p>
          <a:p>
            <a:r>
              <a:rPr lang="sv-SE" dirty="0"/>
              <a:t>Utifrån uppdraget kunna </a:t>
            </a:r>
            <a:r>
              <a:rPr lang="sv-SE" b="1" dirty="0"/>
              <a:t>tänka och planera för hur insatserna ska utföras</a:t>
            </a:r>
            <a:r>
              <a:rPr lang="sv-SE" dirty="0"/>
              <a:t>, skriva genomförandeplan</a:t>
            </a:r>
          </a:p>
          <a:p>
            <a:pPr marL="0" indent="0">
              <a:buNone/>
            </a:pPr>
            <a:endParaRPr lang="sv-SE" dirty="0"/>
          </a:p>
          <a:p>
            <a:r>
              <a:rPr lang="sv-SE" dirty="0"/>
              <a:t>Omsätta genomförandeplanen i det praktiska jobbet med brukarna, </a:t>
            </a:r>
            <a:r>
              <a:rPr lang="sv-SE" b="1" dirty="0"/>
              <a:t>arbeta och tänka </a:t>
            </a:r>
            <a:r>
              <a:rPr lang="sv-SE" dirty="0"/>
              <a:t>behovsinriktat</a:t>
            </a:r>
          </a:p>
        </p:txBody>
      </p:sp>
      <p:sp>
        <p:nvSpPr>
          <p:cNvPr id="4" name="Platshållare för datum 3"/>
          <p:cNvSpPr>
            <a:spLocks noGrp="1"/>
          </p:cNvSpPr>
          <p:nvPr>
            <p:ph type="dt" sz="half" idx="10"/>
          </p:nvPr>
        </p:nvSpPr>
        <p:spPr/>
        <p:txBody>
          <a:bodyPr/>
          <a:lstStyle/>
          <a:p>
            <a:fld id="{6C258B11-7ABC-4944-9ED0-D0D3F7D24D46}"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spTree>
    <p:extLst>
      <p:ext uri="{BB962C8B-B14F-4D97-AF65-F5344CB8AC3E}">
        <p14:creationId xmlns:p14="http://schemas.microsoft.com/office/powerpoint/2010/main" val="3747229858"/>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600" dirty="0"/>
              <a:t>IBIC - process</a:t>
            </a:r>
          </a:p>
        </p:txBody>
      </p:sp>
      <p:sp>
        <p:nvSpPr>
          <p:cNvPr id="3" name="Platshållare för innehåll 2"/>
          <p:cNvSpPr>
            <a:spLocks noGrp="1"/>
          </p:cNvSpPr>
          <p:nvPr>
            <p:ph idx="1"/>
          </p:nvPr>
        </p:nvSpPr>
        <p:spPr/>
        <p:txBody>
          <a:bodyPr/>
          <a:lstStyle/>
          <a:p>
            <a:pPr marL="0" indent="0">
              <a:buNone/>
            </a:pPr>
            <a:endParaRPr lang="sv-SE" dirty="0"/>
          </a:p>
        </p:txBody>
      </p:sp>
      <p:sp>
        <p:nvSpPr>
          <p:cNvPr id="4" name="Platshållare för datum 3"/>
          <p:cNvSpPr>
            <a:spLocks noGrp="1"/>
          </p:cNvSpPr>
          <p:nvPr>
            <p:ph type="dt" sz="half" idx="10"/>
          </p:nvPr>
        </p:nvSpPr>
        <p:spPr/>
        <p:txBody>
          <a:bodyPr/>
          <a:lstStyle/>
          <a:p>
            <a:fld id="{9C40221E-3E8B-4B0A-B1A8-E31F36E90304}"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8" name="V-form 7"/>
          <p:cNvSpPr/>
          <p:nvPr/>
        </p:nvSpPr>
        <p:spPr>
          <a:xfrm>
            <a:off x="6332623" y="2741193"/>
            <a:ext cx="1564106" cy="517357"/>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chemeClr val="bg1"/>
                </a:solidFill>
              </a:rPr>
              <a:t>Besluta </a:t>
            </a:r>
          </a:p>
        </p:txBody>
      </p:sp>
      <p:sp>
        <p:nvSpPr>
          <p:cNvPr id="9" name="V-form 8"/>
          <p:cNvSpPr/>
          <p:nvPr/>
        </p:nvSpPr>
        <p:spPr>
          <a:xfrm>
            <a:off x="4768517" y="2741193"/>
            <a:ext cx="1564106" cy="517357"/>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chemeClr val="bg1"/>
                </a:solidFill>
              </a:rPr>
              <a:t>Bedöma behov</a:t>
            </a:r>
          </a:p>
        </p:txBody>
      </p:sp>
      <p:sp>
        <p:nvSpPr>
          <p:cNvPr id="10" name="V-form 9"/>
          <p:cNvSpPr/>
          <p:nvPr/>
        </p:nvSpPr>
        <p:spPr>
          <a:xfrm>
            <a:off x="3204411" y="2741193"/>
            <a:ext cx="1564106" cy="517357"/>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chemeClr val="bg1"/>
                </a:solidFill>
              </a:rPr>
              <a:t>Inhämta fakta</a:t>
            </a:r>
          </a:p>
        </p:txBody>
      </p:sp>
      <p:sp>
        <p:nvSpPr>
          <p:cNvPr id="11" name="V-form 10"/>
          <p:cNvSpPr/>
          <p:nvPr/>
        </p:nvSpPr>
        <p:spPr>
          <a:xfrm>
            <a:off x="1640305" y="2739189"/>
            <a:ext cx="1564106" cy="517357"/>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chemeClr val="bg1"/>
                </a:solidFill>
              </a:rPr>
              <a:t>Hantera ansökan</a:t>
            </a:r>
          </a:p>
        </p:txBody>
      </p:sp>
      <p:sp>
        <p:nvSpPr>
          <p:cNvPr id="12" name="V-form 11"/>
          <p:cNvSpPr/>
          <p:nvPr/>
        </p:nvSpPr>
        <p:spPr>
          <a:xfrm>
            <a:off x="3280611" y="3891273"/>
            <a:ext cx="1784684" cy="517357"/>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chemeClr val="bg1"/>
                </a:solidFill>
              </a:rPr>
              <a:t>Genomföra</a:t>
            </a:r>
            <a:r>
              <a:rPr lang="sv-SE" dirty="0">
                <a:solidFill>
                  <a:schemeClr val="tx1"/>
                </a:solidFill>
              </a:rPr>
              <a:t> </a:t>
            </a:r>
          </a:p>
        </p:txBody>
      </p:sp>
      <p:sp>
        <p:nvSpPr>
          <p:cNvPr id="13" name="V-form 12"/>
          <p:cNvSpPr/>
          <p:nvPr/>
        </p:nvSpPr>
        <p:spPr>
          <a:xfrm>
            <a:off x="1716505" y="3891273"/>
            <a:ext cx="1564106" cy="517357"/>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chemeClr val="bg1"/>
                </a:solidFill>
              </a:rPr>
              <a:t>Planera</a:t>
            </a:r>
            <a:r>
              <a:rPr lang="sv-SE" dirty="0">
                <a:solidFill>
                  <a:schemeClr val="tx1"/>
                </a:solidFill>
              </a:rPr>
              <a:t> </a:t>
            </a:r>
          </a:p>
        </p:txBody>
      </p:sp>
      <p:sp>
        <p:nvSpPr>
          <p:cNvPr id="14" name="V-form 13"/>
          <p:cNvSpPr/>
          <p:nvPr/>
        </p:nvSpPr>
        <p:spPr>
          <a:xfrm>
            <a:off x="1716505" y="5041353"/>
            <a:ext cx="1736558" cy="517357"/>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chemeClr val="bg1"/>
                </a:solidFill>
              </a:rPr>
              <a:t>Följa upp resultat</a:t>
            </a:r>
          </a:p>
        </p:txBody>
      </p:sp>
      <p:sp>
        <p:nvSpPr>
          <p:cNvPr id="19" name="V-form 18"/>
          <p:cNvSpPr/>
          <p:nvPr/>
        </p:nvSpPr>
        <p:spPr>
          <a:xfrm>
            <a:off x="5065295" y="3891273"/>
            <a:ext cx="1564106" cy="517357"/>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chemeClr val="bg1"/>
                </a:solidFill>
              </a:rPr>
              <a:t>Följa upp </a:t>
            </a:r>
          </a:p>
        </p:txBody>
      </p:sp>
      <p:cxnSp>
        <p:nvCxnSpPr>
          <p:cNvPr id="25" name="Rak 24"/>
          <p:cNvCxnSpPr/>
          <p:nvPr/>
        </p:nvCxnSpPr>
        <p:spPr>
          <a:xfrm>
            <a:off x="8001000" y="3007895"/>
            <a:ext cx="36094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Rak 26"/>
          <p:cNvCxnSpPr/>
          <p:nvPr/>
        </p:nvCxnSpPr>
        <p:spPr>
          <a:xfrm>
            <a:off x="8361947" y="3007895"/>
            <a:ext cx="0" cy="6256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Rak 28"/>
          <p:cNvCxnSpPr/>
          <p:nvPr/>
        </p:nvCxnSpPr>
        <p:spPr>
          <a:xfrm flipH="1">
            <a:off x="1371600" y="3633537"/>
            <a:ext cx="699034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Rak 30"/>
          <p:cNvCxnSpPr/>
          <p:nvPr/>
        </p:nvCxnSpPr>
        <p:spPr>
          <a:xfrm>
            <a:off x="1371600" y="3633537"/>
            <a:ext cx="0" cy="481263"/>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Rak pil 32"/>
          <p:cNvCxnSpPr/>
          <p:nvPr/>
        </p:nvCxnSpPr>
        <p:spPr>
          <a:xfrm>
            <a:off x="1371600" y="4114800"/>
            <a:ext cx="34490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Rak 33"/>
          <p:cNvCxnSpPr/>
          <p:nvPr/>
        </p:nvCxnSpPr>
        <p:spPr>
          <a:xfrm>
            <a:off x="6721642" y="4126832"/>
            <a:ext cx="36094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Rak 34"/>
          <p:cNvCxnSpPr/>
          <p:nvPr/>
        </p:nvCxnSpPr>
        <p:spPr>
          <a:xfrm>
            <a:off x="7082589" y="4126832"/>
            <a:ext cx="0" cy="625642"/>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Rak 36"/>
          <p:cNvCxnSpPr/>
          <p:nvPr/>
        </p:nvCxnSpPr>
        <p:spPr>
          <a:xfrm flipH="1">
            <a:off x="1371600" y="4752474"/>
            <a:ext cx="571098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Rak 37"/>
          <p:cNvCxnSpPr/>
          <p:nvPr/>
        </p:nvCxnSpPr>
        <p:spPr>
          <a:xfrm>
            <a:off x="1371600" y="4752474"/>
            <a:ext cx="0" cy="481263"/>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Rak pil 38"/>
          <p:cNvCxnSpPr/>
          <p:nvPr/>
        </p:nvCxnSpPr>
        <p:spPr>
          <a:xfrm>
            <a:off x="1371600" y="5233737"/>
            <a:ext cx="34490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Rak 40"/>
          <p:cNvCxnSpPr/>
          <p:nvPr/>
        </p:nvCxnSpPr>
        <p:spPr>
          <a:xfrm>
            <a:off x="902368" y="5883563"/>
            <a:ext cx="3023937" cy="23823"/>
          </a:xfrm>
          <a:prstGeom prst="line">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2" name="Rak 41"/>
          <p:cNvCxnSpPr/>
          <p:nvPr/>
        </p:nvCxnSpPr>
        <p:spPr>
          <a:xfrm>
            <a:off x="3565358" y="5269832"/>
            <a:ext cx="360947" cy="0"/>
          </a:xfrm>
          <a:prstGeom prst="line">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3" name="Rak 42"/>
          <p:cNvCxnSpPr/>
          <p:nvPr/>
        </p:nvCxnSpPr>
        <p:spPr>
          <a:xfrm>
            <a:off x="3926305" y="5269832"/>
            <a:ext cx="0" cy="625642"/>
          </a:xfrm>
          <a:prstGeom prst="line">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7" name="Rak 46"/>
          <p:cNvCxnSpPr/>
          <p:nvPr/>
        </p:nvCxnSpPr>
        <p:spPr>
          <a:xfrm flipV="1">
            <a:off x="902368" y="2997867"/>
            <a:ext cx="0" cy="2885696"/>
          </a:xfrm>
          <a:prstGeom prst="line">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9" name="Rak pil 48"/>
          <p:cNvCxnSpPr/>
          <p:nvPr/>
        </p:nvCxnSpPr>
        <p:spPr>
          <a:xfrm>
            <a:off x="902368" y="3007895"/>
            <a:ext cx="641684" cy="0"/>
          </a:xfrm>
          <a:prstGeom prst="straightConnector1">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50" name="Ellips 49"/>
          <p:cNvSpPr/>
          <p:nvPr/>
        </p:nvSpPr>
        <p:spPr>
          <a:xfrm>
            <a:off x="1263316" y="3459087"/>
            <a:ext cx="5666873" cy="259279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textruta 50"/>
          <p:cNvSpPr txBox="1"/>
          <p:nvPr/>
        </p:nvSpPr>
        <p:spPr>
          <a:xfrm>
            <a:off x="108284" y="1984027"/>
            <a:ext cx="8927431" cy="369332"/>
          </a:xfrm>
          <a:prstGeom prst="rect">
            <a:avLst/>
          </a:prstGeom>
          <a:noFill/>
        </p:spPr>
        <p:txBody>
          <a:bodyPr wrap="square" rtlCol="0">
            <a:spAutoFit/>
          </a:bodyPr>
          <a:lstStyle/>
          <a:p>
            <a:r>
              <a:rPr lang="sv-SE" b="1" dirty="0"/>
              <a:t>VAR och HUR kan individens ; </a:t>
            </a:r>
            <a:r>
              <a:rPr lang="sv-SE" b="1" i="1" dirty="0"/>
              <a:t>behov, resurser, mål, resultat </a:t>
            </a:r>
            <a:r>
              <a:rPr lang="sv-SE" b="1" dirty="0"/>
              <a:t>och </a:t>
            </a:r>
            <a:r>
              <a:rPr lang="sv-SE" b="1" i="1" dirty="0"/>
              <a:t>måluppfyllelse</a:t>
            </a:r>
            <a:r>
              <a:rPr lang="sv-SE" b="1" dirty="0"/>
              <a:t> hanteras? </a:t>
            </a:r>
          </a:p>
        </p:txBody>
      </p:sp>
    </p:spTree>
    <p:extLst>
      <p:ext uri="{BB962C8B-B14F-4D97-AF65-F5344CB8AC3E}">
        <p14:creationId xmlns:p14="http://schemas.microsoft.com/office/powerpoint/2010/main" val="746996697"/>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dirty="0"/>
              <a:t>Behovsinriktat arbetssätt – </a:t>
            </a:r>
            <a:br>
              <a:rPr lang="sv-SE" dirty="0"/>
            </a:br>
            <a:r>
              <a:rPr lang="sv-SE" dirty="0"/>
              <a:t>Insatsstyrt arbetssätt – vad är skillnaden?</a:t>
            </a:r>
            <a:endParaRPr lang="sv-SE" b="1" dirty="0"/>
          </a:p>
        </p:txBody>
      </p:sp>
      <p:sp>
        <p:nvSpPr>
          <p:cNvPr id="3" name="Platshållare för innehåll 2"/>
          <p:cNvSpPr>
            <a:spLocks noGrp="1"/>
          </p:cNvSpPr>
          <p:nvPr>
            <p:ph idx="1"/>
          </p:nvPr>
        </p:nvSpPr>
        <p:spPr>
          <a:xfrm>
            <a:off x="457200" y="2081356"/>
            <a:ext cx="8229600" cy="4776645"/>
          </a:xfrm>
        </p:spPr>
        <p:txBody>
          <a:bodyPr/>
          <a:lstStyle/>
          <a:p>
            <a:r>
              <a:rPr lang="sv-SE" dirty="0"/>
              <a:t>Hur arbetar vi idag, behovsinriktat eller insatsstyrt</a:t>
            </a:r>
          </a:p>
          <a:p>
            <a:pPr marL="0" indent="0">
              <a:buNone/>
            </a:pPr>
            <a:endParaRPr lang="sv-SE" dirty="0"/>
          </a:p>
          <a:p>
            <a:r>
              <a:rPr lang="sv-SE" dirty="0"/>
              <a:t> Vad kan det ge för konsekvenser för individen om vi arbetar insatsstyrt?</a:t>
            </a:r>
          </a:p>
          <a:p>
            <a:endParaRPr lang="sv-SE" dirty="0"/>
          </a:p>
          <a:p>
            <a:r>
              <a:rPr lang="sv-SE" dirty="0"/>
              <a:t>Redovisa  i storgrupp</a:t>
            </a:r>
          </a:p>
        </p:txBody>
      </p:sp>
      <p:sp>
        <p:nvSpPr>
          <p:cNvPr id="4" name="Platshållare för datum 3"/>
          <p:cNvSpPr>
            <a:spLocks noGrp="1"/>
          </p:cNvSpPr>
          <p:nvPr>
            <p:ph type="dt" sz="half" idx="10"/>
          </p:nvPr>
        </p:nvSpPr>
        <p:spPr/>
        <p:txBody>
          <a:bodyPr/>
          <a:lstStyle/>
          <a:p>
            <a:fld id="{6912077E-BD07-4D0C-9C32-95AC7D05DD38}"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pic>
        <p:nvPicPr>
          <p:cNvPr id="6" name="Platshållare för innehåll 6"/>
          <p:cNvPicPr>
            <a:picLocks/>
          </p:cNvPicPr>
          <p:nvPr/>
        </p:nvPicPr>
        <p:blipFill>
          <a:blip r:embed="rId3" cstate="email">
            <a:extLst>
              <a:ext uri="{28A0092B-C50C-407E-A947-70E740481C1C}">
                <a14:useLocalDpi xmlns:a14="http://schemas.microsoft.com/office/drawing/2010/main" val="0"/>
              </a:ext>
            </a:extLst>
          </a:blip>
          <a:stretch>
            <a:fillRect/>
          </a:stretch>
        </p:blipFill>
        <p:spPr>
          <a:xfrm>
            <a:off x="4821383" y="3575857"/>
            <a:ext cx="3067396" cy="2800987"/>
          </a:xfrm>
          <a:prstGeom prst="rect">
            <a:avLst/>
          </a:prstGeom>
        </p:spPr>
      </p:pic>
    </p:spTree>
    <p:extLst>
      <p:ext uri="{BB962C8B-B14F-4D97-AF65-F5344CB8AC3E}">
        <p14:creationId xmlns:p14="http://schemas.microsoft.com/office/powerpoint/2010/main" val="1277696984"/>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600" dirty="0"/>
              <a:t>Gemensamt språk</a:t>
            </a:r>
          </a:p>
        </p:txBody>
      </p:sp>
      <p:sp>
        <p:nvSpPr>
          <p:cNvPr id="3" name="Platshållare för innehåll 2"/>
          <p:cNvSpPr>
            <a:spLocks noGrp="1"/>
          </p:cNvSpPr>
          <p:nvPr>
            <p:ph idx="1"/>
          </p:nvPr>
        </p:nvSpPr>
        <p:spPr/>
        <p:txBody>
          <a:bodyPr/>
          <a:lstStyle/>
          <a:p>
            <a:endParaRPr lang="sv-SE" dirty="0"/>
          </a:p>
          <a:p>
            <a:endParaRPr lang="sv-SE" dirty="0"/>
          </a:p>
          <a:p>
            <a:r>
              <a:rPr lang="sv-SE" dirty="0"/>
              <a:t>Likvärdigt och rättssäkert</a:t>
            </a:r>
          </a:p>
          <a:p>
            <a:endParaRPr lang="sv-SE" dirty="0"/>
          </a:p>
          <a:p>
            <a:r>
              <a:rPr lang="sv-SE" dirty="0"/>
              <a:t>Underlättar samverkan i form av gemensam planering och teamarbete</a:t>
            </a:r>
          </a:p>
          <a:p>
            <a:endParaRPr lang="sv-SE" dirty="0"/>
          </a:p>
          <a:p>
            <a:r>
              <a:rPr lang="sv-SE" dirty="0"/>
              <a:t>Möjliggöra jämförelser – statistik om behov kräver gemensamma begrepp.</a:t>
            </a:r>
          </a:p>
          <a:p>
            <a:endParaRPr lang="sv-SE" dirty="0"/>
          </a:p>
        </p:txBody>
      </p:sp>
      <p:sp>
        <p:nvSpPr>
          <p:cNvPr id="4" name="Platshållare för datum 3"/>
          <p:cNvSpPr>
            <a:spLocks noGrp="1"/>
          </p:cNvSpPr>
          <p:nvPr>
            <p:ph type="dt" sz="half" idx="10"/>
          </p:nvPr>
        </p:nvSpPr>
        <p:spPr/>
        <p:txBody>
          <a:bodyPr/>
          <a:lstStyle/>
          <a:p>
            <a:fld id="{C8A6BCBC-773A-4D6F-B5D8-1F00FAA17366}"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pic>
        <p:nvPicPr>
          <p:cNvPr id="6" name="Bildobjekt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73319" y="486528"/>
            <a:ext cx="3974699" cy="2653714"/>
          </a:xfrm>
          <a:prstGeom prst="rect">
            <a:avLst/>
          </a:prstGeom>
        </p:spPr>
      </p:pic>
    </p:spTree>
    <p:extLst>
      <p:ext uri="{BB962C8B-B14F-4D97-AF65-F5344CB8AC3E}">
        <p14:creationId xmlns:p14="http://schemas.microsoft.com/office/powerpoint/2010/main" val="3432596070"/>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46826" y="1652101"/>
            <a:ext cx="3953608"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922" tIns="41964" rIns="83922" bIns="41964"/>
          <a:lstStyle>
            <a:lvl1pPr marL="342900" indent="-342900" eaLnBrk="0" hangingPunct="0">
              <a:defRPr sz="2400">
                <a:solidFill>
                  <a:schemeClr val="tx1"/>
                </a:solidFill>
                <a:latin typeface="Times New Roman" pitchFamily="18" charset="0"/>
                <a:ea typeface="ＭＳ Ｐゴシック" pitchFamily="34" charset="-128"/>
              </a:defRPr>
            </a:lvl1pPr>
            <a:lvl2pPr marL="681038" indent="-261938"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lvl="1">
              <a:lnSpc>
                <a:spcPct val="90000"/>
              </a:lnSpc>
              <a:spcBef>
                <a:spcPct val="20000"/>
              </a:spcBef>
              <a:buClr>
                <a:srgbClr val="AC342F"/>
              </a:buClr>
              <a:buSzPct val="133000"/>
              <a:defRPr/>
            </a:pPr>
            <a:r>
              <a:rPr lang="sv-SE" sz="3600" b="1" dirty="0">
                <a:solidFill>
                  <a:srgbClr val="E98300"/>
                </a:solidFill>
                <a:latin typeface="+mj-lt"/>
                <a:cs typeface="Arial" pitchFamily="34" charset="0"/>
              </a:rPr>
              <a:t>Förflyttning</a:t>
            </a:r>
            <a:r>
              <a:rPr lang="sv-SE" sz="3600" b="1" dirty="0">
                <a:solidFill>
                  <a:srgbClr val="B21611"/>
                </a:solidFill>
                <a:latin typeface="+mj-lt"/>
                <a:cs typeface="Arial" pitchFamily="34" charset="0"/>
              </a:rPr>
              <a:t> </a:t>
            </a:r>
          </a:p>
          <a:p>
            <a:pPr lvl="1">
              <a:lnSpc>
                <a:spcPct val="90000"/>
              </a:lnSpc>
              <a:spcBef>
                <a:spcPct val="20000"/>
              </a:spcBef>
              <a:buClr>
                <a:srgbClr val="AC342F"/>
              </a:buClr>
              <a:buSzPct val="133000"/>
              <a:defRPr/>
            </a:pPr>
            <a:endParaRPr lang="sv-SE" sz="5000" dirty="0">
              <a:solidFill>
                <a:srgbClr val="B21611"/>
              </a:solidFill>
              <a:latin typeface="+mj-lt"/>
              <a:cs typeface="Arial" pitchFamily="34" charset="0"/>
            </a:endParaRPr>
          </a:p>
        </p:txBody>
      </p:sp>
      <p:sp>
        <p:nvSpPr>
          <p:cNvPr id="6" name="Rundad rektangulär 5"/>
          <p:cNvSpPr/>
          <p:nvPr/>
        </p:nvSpPr>
        <p:spPr>
          <a:xfrm>
            <a:off x="5087605" y="1097294"/>
            <a:ext cx="1345223" cy="985837"/>
          </a:xfrm>
          <a:prstGeom prst="wedgeRoundRectCallout">
            <a:avLst>
              <a:gd name="adj1" fmla="val 20312"/>
              <a:gd name="adj2" fmla="val 73662"/>
              <a:gd name="adj3" fmla="val 16667"/>
            </a:avLst>
          </a:prstGeom>
          <a:solidFill>
            <a:schemeClr val="accent4"/>
          </a:solidFill>
        </p:spPr>
        <p:style>
          <a:lnRef idx="1">
            <a:schemeClr val="accent1"/>
          </a:lnRef>
          <a:fillRef idx="3">
            <a:schemeClr val="accent1"/>
          </a:fillRef>
          <a:effectRef idx="2">
            <a:schemeClr val="accent1"/>
          </a:effectRef>
          <a:fontRef idx="minor">
            <a:schemeClr val="lt1"/>
          </a:fontRef>
        </p:style>
        <p:txBody>
          <a:bodyPr lIns="83922" tIns="41964" rIns="83922" bIns="41964" anchor="ctr"/>
          <a:lstStyle/>
          <a:p>
            <a:pPr algn="ctr">
              <a:defRPr/>
            </a:pPr>
            <a:r>
              <a:rPr lang="sv-SE" sz="1800" dirty="0"/>
              <a:t>Att gå 50 m</a:t>
            </a:r>
          </a:p>
        </p:txBody>
      </p:sp>
      <p:sp>
        <p:nvSpPr>
          <p:cNvPr id="7" name="Rundad rektangulär 6"/>
          <p:cNvSpPr/>
          <p:nvPr/>
        </p:nvSpPr>
        <p:spPr>
          <a:xfrm>
            <a:off x="3261818" y="1652101"/>
            <a:ext cx="1343757" cy="985837"/>
          </a:xfrm>
          <a:prstGeom prst="wedgeRoundRectCallout">
            <a:avLst>
              <a:gd name="adj1" fmla="val 50676"/>
              <a:gd name="adj2" fmla="val 78484"/>
              <a:gd name="adj3" fmla="val 16667"/>
            </a:avLst>
          </a:prstGeom>
          <a:solidFill>
            <a:schemeClr val="accent4"/>
          </a:solidFill>
        </p:spPr>
        <p:style>
          <a:lnRef idx="1">
            <a:schemeClr val="accent1"/>
          </a:lnRef>
          <a:fillRef idx="3">
            <a:schemeClr val="accent1"/>
          </a:fillRef>
          <a:effectRef idx="2">
            <a:schemeClr val="accent1"/>
          </a:effectRef>
          <a:fontRef idx="minor">
            <a:schemeClr val="lt1"/>
          </a:fontRef>
        </p:style>
        <p:txBody>
          <a:bodyPr lIns="83922" tIns="41964" rIns="83922" bIns="41964" anchor="ctr"/>
          <a:lstStyle/>
          <a:p>
            <a:pPr algn="ctr">
              <a:defRPr/>
            </a:pPr>
            <a:r>
              <a:rPr lang="sv-SE" sz="1800" dirty="0"/>
              <a:t>Att ta sig i och ur säng</a:t>
            </a:r>
          </a:p>
        </p:txBody>
      </p:sp>
      <p:sp>
        <p:nvSpPr>
          <p:cNvPr id="8" name="Rundad rektangulär 7"/>
          <p:cNvSpPr/>
          <p:nvPr/>
        </p:nvSpPr>
        <p:spPr>
          <a:xfrm>
            <a:off x="3013198" y="4869571"/>
            <a:ext cx="1595016" cy="985837"/>
          </a:xfrm>
          <a:prstGeom prst="wedgeRoundRectCallout">
            <a:avLst>
              <a:gd name="adj1" fmla="val 60431"/>
              <a:gd name="adj2" fmla="val -89351"/>
              <a:gd name="adj3" fmla="val 16667"/>
            </a:avLst>
          </a:prstGeom>
          <a:solidFill>
            <a:schemeClr val="accent4"/>
          </a:solidFill>
        </p:spPr>
        <p:style>
          <a:lnRef idx="1">
            <a:schemeClr val="accent1"/>
          </a:lnRef>
          <a:fillRef idx="3">
            <a:schemeClr val="accent1"/>
          </a:fillRef>
          <a:effectRef idx="2">
            <a:schemeClr val="accent1"/>
          </a:effectRef>
          <a:fontRef idx="minor">
            <a:schemeClr val="lt1"/>
          </a:fontRef>
        </p:style>
        <p:txBody>
          <a:bodyPr lIns="83922" tIns="41964" rIns="83922" bIns="41964" anchor="ctr"/>
          <a:lstStyle/>
          <a:p>
            <a:pPr algn="ctr">
              <a:defRPr/>
            </a:pPr>
            <a:r>
              <a:rPr lang="sv-SE" sz="1800" dirty="0"/>
              <a:t>Att förflytta sig  utomhus</a:t>
            </a:r>
          </a:p>
        </p:txBody>
      </p:sp>
      <p:sp>
        <p:nvSpPr>
          <p:cNvPr id="10" name="Rundad rektangulär 9"/>
          <p:cNvSpPr/>
          <p:nvPr/>
        </p:nvSpPr>
        <p:spPr>
          <a:xfrm>
            <a:off x="6981314" y="1007605"/>
            <a:ext cx="1594338" cy="985838"/>
          </a:xfrm>
          <a:prstGeom prst="wedgeRoundRectCallout">
            <a:avLst>
              <a:gd name="adj1" fmla="val -34726"/>
              <a:gd name="adj2" fmla="val 87435"/>
              <a:gd name="adj3" fmla="val 16667"/>
            </a:avLst>
          </a:prstGeom>
          <a:solidFill>
            <a:schemeClr val="accent4"/>
          </a:solidFill>
        </p:spPr>
        <p:style>
          <a:lnRef idx="1">
            <a:schemeClr val="accent1"/>
          </a:lnRef>
          <a:fillRef idx="3">
            <a:schemeClr val="accent1"/>
          </a:fillRef>
          <a:effectRef idx="2">
            <a:schemeClr val="accent1"/>
          </a:effectRef>
          <a:fontRef idx="minor">
            <a:schemeClr val="lt1"/>
          </a:fontRef>
        </p:style>
        <p:txBody>
          <a:bodyPr lIns="83922" tIns="41964" rIns="83922" bIns="41964" anchor="ctr"/>
          <a:lstStyle/>
          <a:p>
            <a:pPr algn="ctr">
              <a:defRPr/>
            </a:pPr>
            <a:r>
              <a:rPr lang="sv-SE" sz="1800" dirty="0"/>
              <a:t>Att förflytta sig inomhus</a:t>
            </a:r>
          </a:p>
        </p:txBody>
      </p:sp>
      <p:sp>
        <p:nvSpPr>
          <p:cNvPr id="11" name="Rundad rektangulär 10"/>
          <p:cNvSpPr/>
          <p:nvPr/>
        </p:nvSpPr>
        <p:spPr>
          <a:xfrm>
            <a:off x="414704" y="2714295"/>
            <a:ext cx="2418648" cy="3141114"/>
          </a:xfrm>
          <a:prstGeom prst="wedgeRoundRectCallout">
            <a:avLst>
              <a:gd name="adj1" fmla="val 123380"/>
              <a:gd name="adj2" fmla="val -28296"/>
              <a:gd name="adj3" fmla="val 16667"/>
            </a:avLst>
          </a:prstGeom>
          <a:solidFill>
            <a:schemeClr val="accent4"/>
          </a:solidFill>
        </p:spPr>
        <p:style>
          <a:lnRef idx="1">
            <a:schemeClr val="accent1"/>
          </a:lnRef>
          <a:fillRef idx="3">
            <a:schemeClr val="accent1"/>
          </a:fillRef>
          <a:effectRef idx="2">
            <a:schemeClr val="accent1"/>
          </a:effectRef>
          <a:fontRef idx="minor">
            <a:schemeClr val="lt1"/>
          </a:fontRef>
        </p:style>
        <p:txBody>
          <a:bodyPr lIns="83922" tIns="41964" rIns="83922" bIns="41964" anchor="ctr"/>
          <a:lstStyle/>
          <a:p>
            <a:pPr algn="ctr">
              <a:defRPr/>
            </a:pPr>
            <a:r>
              <a:rPr lang="sv-SE" sz="1600" i="1" dirty="0"/>
              <a:t>Att  röra sig genom att ändra kroppsställning eller att förflytta sig från en plats till en annan, att bära, flytta eller hantera föremål, att gå, springa eller klättra och att använda olika former av transportmedel</a:t>
            </a:r>
            <a:endParaRPr lang="sv-SE" sz="1600" dirty="0"/>
          </a:p>
        </p:txBody>
      </p:sp>
      <p:sp>
        <p:nvSpPr>
          <p:cNvPr id="133131" name="Rubrik 3"/>
          <p:cNvSpPr>
            <a:spLocks noGrp="1"/>
          </p:cNvSpPr>
          <p:nvPr>
            <p:ph type="title"/>
          </p:nvPr>
        </p:nvSpPr>
        <p:spPr>
          <a:xfrm>
            <a:off x="483577" y="587827"/>
            <a:ext cx="7773866" cy="855663"/>
          </a:xfrm>
        </p:spPr>
        <p:txBody>
          <a:bodyPr>
            <a:normAutofit fontScale="90000"/>
          </a:bodyPr>
          <a:lstStyle/>
          <a:p>
            <a:pPr lvl="1">
              <a:defRPr/>
            </a:pPr>
            <a:r>
              <a:rPr lang="sv-SE" sz="4000" dirty="0">
                <a:solidFill>
                  <a:schemeClr val="tx1"/>
                </a:solidFill>
                <a:latin typeface="+mj-lt"/>
                <a:ea typeface="ＭＳ Ｐゴシック" pitchFamily="34" charset="-128"/>
                <a:cs typeface="Arial" pitchFamily="34" charset="0"/>
              </a:rPr>
              <a:t>Att mena och mäta samma sak</a:t>
            </a:r>
            <a:br>
              <a:rPr lang="sv-SE" sz="2800" dirty="0">
                <a:solidFill>
                  <a:schemeClr val="accent4"/>
                </a:solidFill>
                <a:latin typeface="+mj-lt"/>
                <a:ea typeface="ＭＳ Ｐゴシック" pitchFamily="34" charset="-128"/>
                <a:cs typeface="Arial" pitchFamily="34" charset="0"/>
              </a:rPr>
            </a:br>
            <a:endParaRPr lang="sv-SE" sz="3600" dirty="0">
              <a:solidFill>
                <a:schemeClr val="accent4"/>
              </a:solidFill>
              <a:latin typeface="+mj-lt"/>
              <a:ea typeface="ＭＳ Ｐゴシック" pitchFamily="34" charset="-128"/>
              <a:cs typeface="Arial" pitchFamily="34" charset="0"/>
            </a:endParaRPr>
          </a:p>
        </p:txBody>
      </p:sp>
      <p:pic>
        <p:nvPicPr>
          <p:cNvPr id="9" name="Picture 3"/>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879818" y="2430377"/>
            <a:ext cx="3838669" cy="4003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38050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511277"/>
            <a:ext cx="8229600" cy="990600"/>
          </a:xfrm>
        </p:spPr>
        <p:txBody>
          <a:bodyPr/>
          <a:lstStyle/>
          <a:p>
            <a:endParaRPr lang="sv-SE" dirty="0"/>
          </a:p>
        </p:txBody>
      </p:sp>
      <p:pic>
        <p:nvPicPr>
          <p:cNvPr id="6" name="Platshållare för innehåll 5"/>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3152095" y="2266155"/>
            <a:ext cx="2839810" cy="2839810"/>
          </a:xfrm>
        </p:spPr>
      </p:pic>
      <p:sp>
        <p:nvSpPr>
          <p:cNvPr id="4" name="Platshållare för datum 3"/>
          <p:cNvSpPr>
            <a:spLocks noGrp="1"/>
          </p:cNvSpPr>
          <p:nvPr>
            <p:ph type="dt" sz="half" idx="10"/>
          </p:nvPr>
        </p:nvSpPr>
        <p:spPr/>
        <p:txBody>
          <a:bodyPr/>
          <a:lstStyle/>
          <a:p>
            <a:fld id="{F7A9478E-8888-4A2A-95C7-B98CDA0266F4}"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7" name="Rektangel med rundade hörn 6"/>
          <p:cNvSpPr/>
          <p:nvPr/>
        </p:nvSpPr>
        <p:spPr>
          <a:xfrm>
            <a:off x="3249413" y="1418738"/>
            <a:ext cx="2027678" cy="617871"/>
          </a:xfrm>
          <a:prstGeom prst="roundRect">
            <a:avLst/>
          </a:prstGeom>
          <a:solidFill>
            <a:srgbClr val="99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tx1"/>
                </a:solidFill>
              </a:rPr>
              <a:t>Hälsotillstånd:</a:t>
            </a:r>
          </a:p>
          <a:p>
            <a:pPr algn="ctr"/>
            <a:r>
              <a:rPr lang="sv-SE" dirty="0">
                <a:solidFill>
                  <a:schemeClr val="tx1"/>
                </a:solidFill>
              </a:rPr>
              <a:t>Diagnos/sjukdom</a:t>
            </a:r>
          </a:p>
        </p:txBody>
      </p:sp>
      <p:sp>
        <p:nvSpPr>
          <p:cNvPr id="8" name="Rektangel med rundade hörn 7"/>
          <p:cNvSpPr/>
          <p:nvPr/>
        </p:nvSpPr>
        <p:spPr>
          <a:xfrm>
            <a:off x="372979" y="1524000"/>
            <a:ext cx="2779116" cy="2267693"/>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tx1"/>
                </a:solidFill>
              </a:rPr>
              <a:t>Relaterade faktorer:</a:t>
            </a:r>
          </a:p>
          <a:p>
            <a:pPr algn="ctr"/>
            <a:r>
              <a:rPr lang="sv-SE" sz="1600" i="1" dirty="0">
                <a:solidFill>
                  <a:schemeClr val="tx1"/>
                </a:solidFill>
              </a:rPr>
              <a:t>Information om brukarens funktioner, omgivning och omständigheter som påverkar hans eller hennes behov positivt, negativt, eller saknas helt</a:t>
            </a:r>
          </a:p>
        </p:txBody>
      </p:sp>
      <p:sp>
        <p:nvSpPr>
          <p:cNvPr id="9" name="Rektangel med rundade hörn 8"/>
          <p:cNvSpPr/>
          <p:nvPr/>
        </p:nvSpPr>
        <p:spPr>
          <a:xfrm>
            <a:off x="607953" y="4033621"/>
            <a:ext cx="2370042" cy="1314272"/>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tx1"/>
                </a:solidFill>
              </a:rPr>
              <a:t>Omgivningsfaktorer</a:t>
            </a:r>
          </a:p>
          <a:p>
            <a:pPr algn="ctr"/>
            <a:r>
              <a:rPr lang="sv-SE" sz="1600" dirty="0">
                <a:solidFill>
                  <a:schemeClr val="tx1"/>
                </a:solidFill>
              </a:rPr>
              <a:t>Miljö i brukarens närområde/hem, hjälpmedel nätverk</a:t>
            </a:r>
          </a:p>
        </p:txBody>
      </p:sp>
      <p:sp>
        <p:nvSpPr>
          <p:cNvPr id="10" name="Rektangel med rundade hörn 9"/>
          <p:cNvSpPr/>
          <p:nvPr/>
        </p:nvSpPr>
        <p:spPr>
          <a:xfrm>
            <a:off x="3098667" y="4970273"/>
            <a:ext cx="2142662" cy="1609114"/>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tx1"/>
                </a:solidFill>
              </a:rPr>
              <a:t>Personfaktorer</a:t>
            </a:r>
          </a:p>
          <a:p>
            <a:pPr algn="ctr"/>
            <a:r>
              <a:rPr lang="sv-SE" sz="1600" dirty="0">
                <a:solidFill>
                  <a:schemeClr val="tx1"/>
                </a:solidFill>
              </a:rPr>
              <a:t>Intressen, erfarenheter, egenskaper, vanor, vem är jag?</a:t>
            </a:r>
          </a:p>
        </p:txBody>
      </p:sp>
      <p:sp>
        <p:nvSpPr>
          <p:cNvPr id="11" name="Rektangel med rundade hörn 10"/>
          <p:cNvSpPr/>
          <p:nvPr/>
        </p:nvSpPr>
        <p:spPr>
          <a:xfrm>
            <a:off x="5480741" y="5214695"/>
            <a:ext cx="2893238" cy="912683"/>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tx1"/>
                </a:solidFill>
              </a:rPr>
              <a:t>Kroppsstruktur</a:t>
            </a:r>
          </a:p>
          <a:p>
            <a:pPr algn="ctr"/>
            <a:r>
              <a:rPr lang="sv-SE" sz="1600" dirty="0">
                <a:solidFill>
                  <a:schemeClr val="tx1"/>
                </a:solidFill>
              </a:rPr>
              <a:t>Avvikelser/skador i kroppens fysik</a:t>
            </a:r>
          </a:p>
        </p:txBody>
      </p:sp>
      <p:sp>
        <p:nvSpPr>
          <p:cNvPr id="12" name="Rektangel med rundade hörn 11"/>
          <p:cNvSpPr/>
          <p:nvPr/>
        </p:nvSpPr>
        <p:spPr>
          <a:xfrm>
            <a:off x="5480741" y="3849434"/>
            <a:ext cx="2971799" cy="1105843"/>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tx1"/>
                </a:solidFill>
              </a:rPr>
              <a:t>Kroppsfunktion</a:t>
            </a:r>
          </a:p>
          <a:p>
            <a:pPr algn="ctr"/>
            <a:r>
              <a:rPr lang="sv-SE" sz="1600" dirty="0">
                <a:solidFill>
                  <a:schemeClr val="tx1"/>
                </a:solidFill>
              </a:rPr>
              <a:t>Hur kroppen fungerar fysiskt och psykiskt</a:t>
            </a:r>
          </a:p>
        </p:txBody>
      </p:sp>
      <p:sp>
        <p:nvSpPr>
          <p:cNvPr id="13" name="Ellips 12"/>
          <p:cNvSpPr/>
          <p:nvPr/>
        </p:nvSpPr>
        <p:spPr>
          <a:xfrm>
            <a:off x="5281863" y="1418738"/>
            <a:ext cx="3777916" cy="206716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tx1"/>
                </a:solidFill>
              </a:rPr>
              <a:t>Livsområden:</a:t>
            </a:r>
          </a:p>
          <a:p>
            <a:pPr algn="ctr"/>
            <a:r>
              <a:rPr lang="sv-SE" sz="1600" b="1" dirty="0">
                <a:solidFill>
                  <a:schemeClr val="tx1"/>
                </a:solidFill>
              </a:rPr>
              <a:t>Aktivitet och delaktighet</a:t>
            </a:r>
          </a:p>
          <a:p>
            <a:pPr algn="ctr"/>
            <a:r>
              <a:rPr lang="sv-SE" sz="1600" i="1" dirty="0">
                <a:solidFill>
                  <a:schemeClr val="tx1"/>
                </a:solidFill>
              </a:rPr>
              <a:t>Beskriver människans olika delar av livet och behov – Praktiska, fysiska, sociala och emotionella</a:t>
            </a:r>
          </a:p>
        </p:txBody>
      </p:sp>
    </p:spTree>
    <p:extLst>
      <p:ext uri="{BB962C8B-B14F-4D97-AF65-F5344CB8AC3E}">
        <p14:creationId xmlns:p14="http://schemas.microsoft.com/office/powerpoint/2010/main" val="209864841"/>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ctr"/>
            <a:r>
              <a:rPr lang="sv-SE" sz="3600" b="1" dirty="0"/>
              <a:t>LIVSOMRÅDEN</a:t>
            </a:r>
            <a:endParaRPr lang="sv-SE" sz="3600" dirty="0"/>
          </a:p>
        </p:txBody>
      </p:sp>
      <p:sp>
        <p:nvSpPr>
          <p:cNvPr id="4" name="Platshållare för datum 3"/>
          <p:cNvSpPr>
            <a:spLocks noGrp="1"/>
          </p:cNvSpPr>
          <p:nvPr>
            <p:ph type="dt" sz="half" idx="10"/>
          </p:nvPr>
        </p:nvSpPr>
        <p:spPr/>
        <p:txBody>
          <a:bodyPr/>
          <a:lstStyle/>
          <a:p>
            <a:fld id="{123D6910-2848-4B93-BF6B-C995052ACFCA}"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innehåll 3"/>
          <p:cNvSpPr>
            <a:spLocks noGrp="1"/>
          </p:cNvSpPr>
          <p:nvPr>
            <p:ph idx="1"/>
          </p:nvPr>
        </p:nvSpPr>
        <p:spPr>
          <a:xfrm>
            <a:off x="594026" y="1131663"/>
            <a:ext cx="2069432" cy="709863"/>
          </a:xfrm>
          <a:prstGeom prst="wedgeRoundRectCallout">
            <a:avLst>
              <a:gd name="adj1" fmla="val 62999"/>
              <a:gd name="adj2" fmla="val 102272"/>
              <a:gd name="adj3" fmla="val 16667"/>
            </a:avLst>
          </a:prstGeom>
          <a:solidFill>
            <a:srgbClr val="CCFFFF"/>
          </a:solidFill>
        </p:spPr>
        <p:style>
          <a:lnRef idx="1">
            <a:schemeClr val="accent5"/>
          </a:lnRef>
          <a:fillRef idx="2">
            <a:schemeClr val="accent5"/>
          </a:fillRef>
          <a:effectRef idx="1">
            <a:schemeClr val="accent5"/>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marL="0" indent="0" algn="ctr">
              <a:lnSpc>
                <a:spcPct val="115000"/>
              </a:lnSpc>
              <a:spcBef>
                <a:spcPts val="1000"/>
              </a:spcBef>
              <a:spcAft>
                <a:spcPts val="0"/>
              </a:spcAft>
              <a:buNone/>
            </a:pPr>
            <a:r>
              <a:rPr lang="sv-SE" sz="1400" b="1"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LÄRANDE OCH ATT TILLÄMPA KUNSKAP</a:t>
            </a:r>
            <a:endParaRPr lang="sv-SE" sz="1200" dirty="0">
              <a:effectLst/>
              <a:latin typeface="Times New Roman" panose="02020603050405020304" pitchFamily="18" charset="0"/>
              <a:ea typeface="Times New Roman" panose="02020603050405020304" pitchFamily="18" charset="0"/>
            </a:endParaRPr>
          </a:p>
        </p:txBody>
      </p:sp>
      <p:sp>
        <p:nvSpPr>
          <p:cNvPr id="7" name="Rundad rektangulär 9"/>
          <p:cNvSpPr/>
          <p:nvPr/>
        </p:nvSpPr>
        <p:spPr>
          <a:xfrm>
            <a:off x="3596640" y="1429917"/>
            <a:ext cx="1830070" cy="603885"/>
          </a:xfrm>
          <a:prstGeom prst="wedgeRoundRectCallout">
            <a:avLst>
              <a:gd name="adj1" fmla="val 12458"/>
              <a:gd name="adj2" fmla="val 93471"/>
              <a:gd name="adj3" fmla="val 16667"/>
            </a:avLst>
          </a:prstGeom>
          <a:solidFill>
            <a:srgbClr val="FF66FF"/>
          </a:solidFill>
        </p:spPr>
        <p:style>
          <a:lnRef idx="1">
            <a:schemeClr val="accent5"/>
          </a:lnRef>
          <a:fillRef idx="2">
            <a:schemeClr val="accent5"/>
          </a:fillRef>
          <a:effectRef idx="1">
            <a:schemeClr val="accent5"/>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0"/>
              </a:spcAft>
            </a:pPr>
            <a:r>
              <a:rPr lang="sv-SE" sz="1400" b="1"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 PERSONLIG VÅRD</a:t>
            </a:r>
            <a:endParaRPr lang="sv-SE" sz="1200" dirty="0">
              <a:effectLst/>
              <a:latin typeface="Times New Roman" panose="02020603050405020304" pitchFamily="18" charset="0"/>
              <a:ea typeface="Times New Roman" panose="02020603050405020304" pitchFamily="18" charset="0"/>
            </a:endParaRPr>
          </a:p>
          <a:p>
            <a:pPr marL="457200">
              <a:lnSpc>
                <a:spcPct val="115000"/>
              </a:lnSpc>
              <a:spcAft>
                <a:spcPts val="1000"/>
              </a:spcAft>
            </a:pPr>
            <a:r>
              <a:rPr lang="sv-SE" sz="1000"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 </a:t>
            </a:r>
            <a:endParaRPr lang="sv-SE" sz="1200" dirty="0">
              <a:effectLst/>
              <a:latin typeface="Times New Roman" panose="02020603050405020304" pitchFamily="18" charset="0"/>
              <a:ea typeface="Times New Roman" panose="02020603050405020304" pitchFamily="18" charset="0"/>
            </a:endParaRPr>
          </a:p>
        </p:txBody>
      </p:sp>
      <p:sp>
        <p:nvSpPr>
          <p:cNvPr id="8" name="Rundad rektangulär 5"/>
          <p:cNvSpPr/>
          <p:nvPr/>
        </p:nvSpPr>
        <p:spPr>
          <a:xfrm>
            <a:off x="408146" y="2340461"/>
            <a:ext cx="2199640" cy="681355"/>
          </a:xfrm>
          <a:prstGeom prst="wedgeRoundRectCallout">
            <a:avLst>
              <a:gd name="adj1" fmla="val 67518"/>
              <a:gd name="adj2" fmla="val -7901"/>
              <a:gd name="adj3" fmla="val 16667"/>
            </a:avLst>
          </a:prstGeom>
          <a:solidFill>
            <a:srgbClr val="66FF66"/>
          </a:solidFill>
          <a:ln w="3175"/>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0"/>
              </a:spcAft>
            </a:pPr>
            <a:r>
              <a:rPr lang="sv-SE" sz="1400" b="1" kern="120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KÄNSLA AV TRYGGHET</a:t>
            </a:r>
            <a:endParaRPr lang="sv-SE" sz="1200">
              <a:effectLst/>
              <a:latin typeface="Times New Roman" panose="02020603050405020304" pitchFamily="18" charset="0"/>
              <a:ea typeface="Times New Roman" panose="02020603050405020304" pitchFamily="18" charset="0"/>
            </a:endParaRPr>
          </a:p>
        </p:txBody>
      </p:sp>
      <p:sp>
        <p:nvSpPr>
          <p:cNvPr id="9" name="Rundad rektangulär 11"/>
          <p:cNvSpPr/>
          <p:nvPr/>
        </p:nvSpPr>
        <p:spPr>
          <a:xfrm>
            <a:off x="1147913" y="3160542"/>
            <a:ext cx="1966595" cy="539750"/>
          </a:xfrm>
          <a:prstGeom prst="wedgeRoundRectCallout">
            <a:avLst>
              <a:gd name="adj1" fmla="val 71864"/>
              <a:gd name="adj2" fmla="val 15567"/>
              <a:gd name="adj3" fmla="val 16667"/>
            </a:avLst>
          </a:prstGeom>
          <a:solidFill>
            <a:srgbClr val="66CCFF"/>
          </a:solidFill>
        </p:spPr>
        <p:style>
          <a:lnRef idx="1">
            <a:schemeClr val="accent5"/>
          </a:lnRef>
          <a:fillRef idx="2">
            <a:schemeClr val="accent5"/>
          </a:fillRef>
          <a:effectRef idx="1">
            <a:schemeClr val="accent5"/>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0"/>
              </a:spcAft>
            </a:pPr>
            <a:r>
              <a:rPr lang="sv-SE" sz="1400" b="1"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 </a:t>
            </a:r>
            <a:endParaRPr lang="sv-SE" sz="1200" dirty="0">
              <a:effectLst/>
              <a:latin typeface="Times New Roman" panose="02020603050405020304" pitchFamily="18" charset="0"/>
              <a:ea typeface="Times New Roman" panose="02020603050405020304" pitchFamily="18" charset="0"/>
            </a:endParaRPr>
          </a:p>
          <a:p>
            <a:pPr algn="ctr">
              <a:lnSpc>
                <a:spcPct val="115000"/>
              </a:lnSpc>
              <a:spcAft>
                <a:spcPts val="0"/>
              </a:spcAft>
            </a:pPr>
            <a:endParaRPr lang="sv-SE" sz="1400" b="1"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endParaRPr>
          </a:p>
          <a:p>
            <a:pPr algn="ctr">
              <a:lnSpc>
                <a:spcPct val="115000"/>
              </a:lnSpc>
              <a:spcAft>
                <a:spcPts val="0"/>
              </a:spcAft>
            </a:pPr>
            <a:endParaRPr lang="sv-SE" sz="1400" b="1" dirty="0">
              <a:solidFill>
                <a:srgbClr val="000000"/>
              </a:solidFill>
              <a:latin typeface="Segoe UI Light" panose="020B0502040204020203"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sv-SE" sz="1400" b="1"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KOMMUNIKATION</a:t>
            </a:r>
            <a:endParaRPr lang="sv-SE" sz="1200" dirty="0">
              <a:effectLst/>
              <a:latin typeface="Times New Roman" panose="02020603050405020304" pitchFamily="18" charset="0"/>
              <a:ea typeface="Times New Roman" panose="02020603050405020304" pitchFamily="18" charset="0"/>
            </a:endParaRPr>
          </a:p>
          <a:p>
            <a:pPr marL="457200">
              <a:lnSpc>
                <a:spcPct val="115000"/>
              </a:lnSpc>
              <a:spcAft>
                <a:spcPts val="1000"/>
              </a:spcAft>
            </a:pPr>
            <a:r>
              <a:rPr lang="sv-SE" sz="1100" kern="1200" dirty="0">
                <a:solidFill>
                  <a:srgbClr val="000000"/>
                </a:solidFill>
                <a:effectLst/>
                <a:ea typeface="Calibri" panose="020F0502020204030204" pitchFamily="34" charset="0"/>
                <a:cs typeface="Times New Roman" panose="02020603050405020304" pitchFamily="18" charset="0"/>
              </a:rPr>
              <a:t> </a:t>
            </a:r>
            <a:endParaRPr lang="sv-SE" sz="1200" dirty="0">
              <a:effectLst/>
              <a:latin typeface="Times New Roman" panose="02020603050405020304" pitchFamily="18" charset="0"/>
              <a:ea typeface="Times New Roman" panose="02020603050405020304" pitchFamily="18" charset="0"/>
            </a:endParaRPr>
          </a:p>
          <a:p>
            <a:pPr marL="228600">
              <a:lnSpc>
                <a:spcPct val="115000"/>
              </a:lnSpc>
              <a:spcAft>
                <a:spcPts val="1000"/>
              </a:spcAft>
            </a:pPr>
            <a:r>
              <a:rPr lang="sv-SE" sz="1100" kern="1200" dirty="0">
                <a:solidFill>
                  <a:srgbClr val="000000"/>
                </a:solidFill>
                <a:effectLst/>
                <a:ea typeface="Calibri" panose="020F0502020204030204" pitchFamily="34" charset="0"/>
                <a:cs typeface="Times New Roman" panose="02020603050405020304" pitchFamily="18" charset="0"/>
              </a:rPr>
              <a:t> </a:t>
            </a:r>
            <a:endParaRPr lang="sv-SE" sz="1200" dirty="0">
              <a:effectLst/>
              <a:latin typeface="Times New Roman" panose="02020603050405020304" pitchFamily="18" charset="0"/>
              <a:ea typeface="Times New Roman" panose="02020603050405020304" pitchFamily="18" charset="0"/>
            </a:endParaRPr>
          </a:p>
          <a:p>
            <a:pPr marL="457200">
              <a:lnSpc>
                <a:spcPct val="115000"/>
              </a:lnSpc>
              <a:spcAft>
                <a:spcPts val="1000"/>
              </a:spcAft>
            </a:pPr>
            <a:r>
              <a:rPr lang="sv-SE" sz="1100" kern="1200" dirty="0">
                <a:solidFill>
                  <a:srgbClr val="000000"/>
                </a:solidFill>
                <a:effectLst/>
                <a:ea typeface="Calibri" panose="020F0502020204030204" pitchFamily="34" charset="0"/>
                <a:cs typeface="Times New Roman" panose="02020603050405020304" pitchFamily="18" charset="0"/>
              </a:rPr>
              <a:t> </a:t>
            </a:r>
            <a:endParaRPr lang="sv-SE" sz="1200" dirty="0">
              <a:effectLst/>
              <a:latin typeface="Times New Roman" panose="02020603050405020304" pitchFamily="18" charset="0"/>
              <a:ea typeface="Times New Roman" panose="02020603050405020304" pitchFamily="18" charset="0"/>
            </a:endParaRPr>
          </a:p>
        </p:txBody>
      </p:sp>
      <p:sp>
        <p:nvSpPr>
          <p:cNvPr id="10" name="Rundad rektangulär 6"/>
          <p:cNvSpPr/>
          <p:nvPr/>
        </p:nvSpPr>
        <p:spPr>
          <a:xfrm>
            <a:off x="927580" y="3987573"/>
            <a:ext cx="2050415" cy="1003935"/>
          </a:xfrm>
          <a:prstGeom prst="wedgeRoundRectCallout">
            <a:avLst>
              <a:gd name="adj1" fmla="val 75754"/>
              <a:gd name="adj2" fmla="val -47367"/>
              <a:gd name="adj3" fmla="val 16667"/>
            </a:avLst>
          </a:prstGeom>
          <a:solidFill>
            <a:srgbClr val="FF3399"/>
          </a:solidFill>
        </p:spPr>
        <p:style>
          <a:lnRef idx="1">
            <a:schemeClr val="accent5"/>
          </a:lnRef>
          <a:fillRef idx="2">
            <a:schemeClr val="accent5"/>
          </a:fillRef>
          <a:effectRef idx="1">
            <a:schemeClr val="accent5"/>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0"/>
              </a:spcAft>
            </a:pPr>
            <a:r>
              <a:rPr lang="sv-SE" sz="1000" b="1" kern="120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 </a:t>
            </a:r>
            <a:r>
              <a:rPr lang="sv-SE" sz="1400" b="1" kern="120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SAMHÄLLSGEMENSKAP, SOCIALT OCH MEDBORGERLIGT LIV</a:t>
            </a:r>
            <a:endParaRPr lang="sv-SE" sz="1200">
              <a:effectLst/>
              <a:latin typeface="Times New Roman" panose="02020603050405020304" pitchFamily="18" charset="0"/>
              <a:ea typeface="Times New Roman" panose="02020603050405020304" pitchFamily="18" charset="0"/>
            </a:endParaRPr>
          </a:p>
          <a:p>
            <a:pPr marL="457200">
              <a:lnSpc>
                <a:spcPct val="115000"/>
              </a:lnSpc>
              <a:spcAft>
                <a:spcPts val="1000"/>
              </a:spcAft>
            </a:pPr>
            <a:r>
              <a:rPr lang="sv-SE" sz="1000" kern="120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 </a:t>
            </a:r>
            <a:endParaRPr lang="sv-SE" sz="1200">
              <a:effectLst/>
              <a:latin typeface="Times New Roman" panose="02020603050405020304" pitchFamily="18" charset="0"/>
              <a:ea typeface="Times New Roman" panose="02020603050405020304" pitchFamily="18" charset="0"/>
            </a:endParaRPr>
          </a:p>
        </p:txBody>
      </p:sp>
      <p:sp>
        <p:nvSpPr>
          <p:cNvPr id="11" name="Rundad rektangulär 4"/>
          <p:cNvSpPr/>
          <p:nvPr/>
        </p:nvSpPr>
        <p:spPr>
          <a:xfrm>
            <a:off x="1628742" y="5228790"/>
            <a:ext cx="2078990" cy="802640"/>
          </a:xfrm>
          <a:prstGeom prst="wedgeRoundRectCallout">
            <a:avLst>
              <a:gd name="adj1" fmla="val 60364"/>
              <a:gd name="adj2" fmla="val -112059"/>
              <a:gd name="adj3" fmla="val 16667"/>
            </a:avLst>
          </a:prstGeom>
          <a:solidFill>
            <a:schemeClr val="bg1">
              <a:lumMod val="85000"/>
            </a:schemeClr>
          </a:solidFill>
        </p:spPr>
        <p:style>
          <a:lnRef idx="1">
            <a:schemeClr val="accent5"/>
          </a:lnRef>
          <a:fillRef idx="2">
            <a:schemeClr val="accent5"/>
          </a:fillRef>
          <a:effectRef idx="1">
            <a:schemeClr val="accent5"/>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0"/>
              </a:spcAft>
            </a:pPr>
            <a:r>
              <a:rPr lang="sv-SE" sz="1400" b="1" kern="120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PERSONLIGT STÖD AV ANDRA </a:t>
            </a:r>
            <a:endParaRPr lang="sv-SE" sz="1200">
              <a:effectLst/>
              <a:latin typeface="Times New Roman" panose="02020603050405020304" pitchFamily="18" charset="0"/>
              <a:ea typeface="Times New Roman" panose="02020603050405020304" pitchFamily="18" charset="0"/>
            </a:endParaRPr>
          </a:p>
        </p:txBody>
      </p:sp>
      <p:sp>
        <p:nvSpPr>
          <p:cNvPr id="12" name="Rundad rektangulär 10"/>
          <p:cNvSpPr/>
          <p:nvPr/>
        </p:nvSpPr>
        <p:spPr>
          <a:xfrm>
            <a:off x="3906821" y="5698696"/>
            <a:ext cx="2029460" cy="367030"/>
          </a:xfrm>
          <a:prstGeom prst="wedgeRoundRectCallout">
            <a:avLst>
              <a:gd name="adj1" fmla="val -20205"/>
              <a:gd name="adj2" fmla="val -137364"/>
              <a:gd name="adj3" fmla="val 16667"/>
            </a:avLst>
          </a:prstGeom>
          <a:solidFill>
            <a:srgbClr val="FFCC66"/>
          </a:solidFill>
        </p:spPr>
        <p:style>
          <a:lnRef idx="1">
            <a:schemeClr val="accent5"/>
          </a:lnRef>
          <a:fillRef idx="2">
            <a:schemeClr val="accent5"/>
          </a:fillRef>
          <a:effectRef idx="1">
            <a:schemeClr val="accent5"/>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0"/>
              </a:spcAft>
            </a:pPr>
            <a:r>
              <a:rPr lang="sv-SE" sz="1400" b="1"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 </a:t>
            </a:r>
          </a:p>
          <a:p>
            <a:pPr algn="ctr">
              <a:lnSpc>
                <a:spcPct val="115000"/>
              </a:lnSpc>
              <a:spcAft>
                <a:spcPts val="0"/>
              </a:spcAft>
            </a:pPr>
            <a:r>
              <a:rPr lang="sv-SE" sz="1400" b="1"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FÖRFLYTTNING</a:t>
            </a:r>
            <a:endParaRPr lang="sv-SE" sz="1200" dirty="0">
              <a:effectLst/>
              <a:latin typeface="Times New Roman" panose="02020603050405020304" pitchFamily="18" charset="0"/>
              <a:ea typeface="Times New Roman" panose="02020603050405020304" pitchFamily="18" charset="0"/>
            </a:endParaRPr>
          </a:p>
          <a:p>
            <a:pPr marL="457200">
              <a:lnSpc>
                <a:spcPct val="115000"/>
              </a:lnSpc>
              <a:spcAft>
                <a:spcPts val="1000"/>
              </a:spcAft>
            </a:pPr>
            <a:r>
              <a:rPr lang="sv-SE" sz="1000"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 </a:t>
            </a:r>
            <a:endParaRPr lang="sv-SE" sz="1200" dirty="0">
              <a:effectLst/>
              <a:latin typeface="Times New Roman" panose="02020603050405020304" pitchFamily="18" charset="0"/>
              <a:ea typeface="Times New Roman" panose="02020603050405020304" pitchFamily="18" charset="0"/>
            </a:endParaRPr>
          </a:p>
        </p:txBody>
      </p:sp>
      <p:sp>
        <p:nvSpPr>
          <p:cNvPr id="13" name="Rundad rektangulär 7"/>
          <p:cNvSpPr/>
          <p:nvPr/>
        </p:nvSpPr>
        <p:spPr>
          <a:xfrm>
            <a:off x="6135370" y="5013662"/>
            <a:ext cx="2551430" cy="993140"/>
          </a:xfrm>
          <a:prstGeom prst="wedgeRoundRectCallout">
            <a:avLst>
              <a:gd name="adj1" fmla="val -39109"/>
              <a:gd name="adj2" fmla="val -84227"/>
              <a:gd name="adj3" fmla="val 16667"/>
            </a:avLst>
          </a:prstGeom>
          <a:solidFill>
            <a:srgbClr val="FF0000"/>
          </a:solidFill>
        </p:spPr>
        <p:style>
          <a:lnRef idx="1">
            <a:schemeClr val="accent5"/>
          </a:lnRef>
          <a:fillRef idx="2">
            <a:schemeClr val="accent5"/>
          </a:fillRef>
          <a:effectRef idx="1">
            <a:schemeClr val="accent5"/>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0"/>
              </a:spcAft>
            </a:pPr>
            <a:r>
              <a:rPr lang="sv-SE" sz="1400" b="1"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 VIKTIGA LIVSOMRÅDEN -</a:t>
            </a:r>
            <a:endParaRPr lang="sv-SE" sz="1200" dirty="0">
              <a:effectLst/>
              <a:latin typeface="Times New Roman" panose="02020603050405020304" pitchFamily="18" charset="0"/>
              <a:ea typeface="Times New Roman" panose="02020603050405020304" pitchFamily="18" charset="0"/>
            </a:endParaRPr>
          </a:p>
          <a:p>
            <a:pPr algn="ctr">
              <a:lnSpc>
                <a:spcPct val="115000"/>
              </a:lnSpc>
              <a:spcAft>
                <a:spcPts val="0"/>
              </a:spcAft>
            </a:pPr>
            <a:r>
              <a:rPr lang="sv-SE" sz="1400" b="1"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ARBETE, SYSSELSÄTTNING OCH EKONOMISKT LIV </a:t>
            </a:r>
            <a:endParaRPr lang="sv-SE" sz="1200" dirty="0">
              <a:effectLst/>
              <a:latin typeface="Times New Roman" panose="02020603050405020304" pitchFamily="18" charset="0"/>
              <a:ea typeface="Times New Roman" panose="02020603050405020304" pitchFamily="18" charset="0"/>
            </a:endParaRPr>
          </a:p>
          <a:p>
            <a:pPr marL="457200">
              <a:lnSpc>
                <a:spcPct val="115000"/>
              </a:lnSpc>
              <a:spcAft>
                <a:spcPts val="1000"/>
              </a:spcAft>
            </a:pPr>
            <a:r>
              <a:rPr lang="sv-SE" sz="1000"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 </a:t>
            </a:r>
            <a:endParaRPr lang="sv-SE" sz="1200" dirty="0">
              <a:effectLst/>
              <a:latin typeface="Times New Roman" panose="02020603050405020304" pitchFamily="18" charset="0"/>
              <a:ea typeface="Times New Roman" panose="02020603050405020304" pitchFamily="18" charset="0"/>
            </a:endParaRPr>
          </a:p>
        </p:txBody>
      </p:sp>
      <p:sp>
        <p:nvSpPr>
          <p:cNvPr id="14" name="Rektangel med rundade hörn 13"/>
          <p:cNvSpPr/>
          <p:nvPr/>
        </p:nvSpPr>
        <p:spPr>
          <a:xfrm>
            <a:off x="3256898" y="6217919"/>
            <a:ext cx="3329305" cy="292743"/>
          </a:xfrm>
          <a:prstGeom prst="roundRect">
            <a:avLst/>
          </a:prstGeom>
          <a:solidFill>
            <a:srgbClr val="FFFFCC"/>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0"/>
              </a:spcAft>
            </a:pPr>
            <a:endParaRPr lang="sv-SE" sz="1400" b="1"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sv-SE" sz="1400" b="1"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RELATERADE FAKTORER</a:t>
            </a:r>
            <a:endParaRPr lang="sv-SE" sz="1200" dirty="0">
              <a:effectLst/>
              <a:latin typeface="Times New Roman" panose="02020603050405020304" pitchFamily="18" charset="0"/>
              <a:ea typeface="Times New Roman" panose="02020603050405020304" pitchFamily="18" charset="0"/>
            </a:endParaRPr>
          </a:p>
          <a:p>
            <a:pPr algn="ctr">
              <a:lnSpc>
                <a:spcPct val="115000"/>
              </a:lnSpc>
              <a:spcAft>
                <a:spcPts val="0"/>
              </a:spcAft>
            </a:pPr>
            <a:r>
              <a:rPr lang="sv-SE" sz="1000" b="1"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 </a:t>
            </a:r>
            <a:endParaRPr lang="sv-SE" sz="1200" dirty="0">
              <a:effectLst/>
              <a:latin typeface="Times New Roman" panose="02020603050405020304" pitchFamily="18" charset="0"/>
              <a:ea typeface="Times New Roman" panose="02020603050405020304" pitchFamily="18" charset="0"/>
            </a:endParaRPr>
          </a:p>
        </p:txBody>
      </p:sp>
      <p:sp>
        <p:nvSpPr>
          <p:cNvPr id="15" name="Rundad rektangulär 8"/>
          <p:cNvSpPr/>
          <p:nvPr/>
        </p:nvSpPr>
        <p:spPr>
          <a:xfrm>
            <a:off x="6586203" y="3517116"/>
            <a:ext cx="2211070" cy="990600"/>
          </a:xfrm>
          <a:prstGeom prst="wedgeRoundRectCallout">
            <a:avLst>
              <a:gd name="adj1" fmla="val -75453"/>
              <a:gd name="adj2" fmla="val 14601"/>
              <a:gd name="adj3" fmla="val 16667"/>
            </a:avLst>
          </a:prstGeom>
          <a:solidFill>
            <a:srgbClr val="99FFCC"/>
          </a:solidFill>
        </p:spPr>
        <p:style>
          <a:lnRef idx="1">
            <a:schemeClr val="accent5"/>
          </a:lnRef>
          <a:fillRef idx="2">
            <a:schemeClr val="accent5"/>
          </a:fillRef>
          <a:effectRef idx="1">
            <a:schemeClr val="accent5"/>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0"/>
              </a:spcAft>
            </a:pPr>
            <a:r>
              <a:rPr lang="sv-SE" sz="1400" b="1"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 MELLANMÄNSKLIGA INTERAKTIONER OCH RELATIONER</a:t>
            </a:r>
            <a:endParaRPr lang="sv-SE" sz="1200" dirty="0">
              <a:effectLst/>
              <a:latin typeface="Times New Roman" panose="02020603050405020304" pitchFamily="18" charset="0"/>
              <a:ea typeface="Times New Roman" panose="02020603050405020304" pitchFamily="18" charset="0"/>
            </a:endParaRPr>
          </a:p>
          <a:p>
            <a:pPr marL="457200">
              <a:lnSpc>
                <a:spcPct val="115000"/>
              </a:lnSpc>
              <a:spcAft>
                <a:spcPts val="1000"/>
              </a:spcAft>
            </a:pPr>
            <a:r>
              <a:rPr lang="sv-SE" sz="1000"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 </a:t>
            </a:r>
            <a:endParaRPr lang="sv-SE" sz="1200" dirty="0">
              <a:effectLst/>
              <a:latin typeface="Times New Roman" panose="02020603050405020304" pitchFamily="18" charset="0"/>
              <a:ea typeface="Times New Roman" panose="02020603050405020304" pitchFamily="18" charset="0"/>
            </a:endParaRPr>
          </a:p>
        </p:txBody>
      </p:sp>
      <p:sp>
        <p:nvSpPr>
          <p:cNvPr id="16" name="Rundad rektangulär 12"/>
          <p:cNvSpPr/>
          <p:nvPr/>
        </p:nvSpPr>
        <p:spPr>
          <a:xfrm>
            <a:off x="7068485" y="1845983"/>
            <a:ext cx="1246505" cy="1212139"/>
          </a:xfrm>
          <a:prstGeom prst="wedgeRoundRectCallout">
            <a:avLst>
              <a:gd name="adj1" fmla="val -91234"/>
              <a:gd name="adj2" fmla="val 49039"/>
              <a:gd name="adj3" fmla="val 16667"/>
            </a:avLst>
          </a:prstGeom>
          <a:solidFill>
            <a:srgbClr val="FFCCFF"/>
          </a:solidFill>
        </p:spPr>
        <p:style>
          <a:lnRef idx="1">
            <a:schemeClr val="accent5"/>
          </a:lnRef>
          <a:fillRef idx="2">
            <a:schemeClr val="accent5"/>
          </a:fillRef>
          <a:effectRef idx="1">
            <a:schemeClr val="accent5"/>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0"/>
              </a:spcAft>
            </a:pPr>
            <a:r>
              <a:rPr lang="sv-SE" sz="1000" b="1" kern="120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 </a:t>
            </a:r>
            <a:r>
              <a:rPr lang="sv-SE" sz="1400" b="1" kern="120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ALLMÄNNA UPPGIFTER OCH KRAV</a:t>
            </a:r>
            <a:endParaRPr lang="sv-SE" sz="1200">
              <a:effectLst/>
              <a:latin typeface="Times New Roman" panose="02020603050405020304" pitchFamily="18" charset="0"/>
              <a:ea typeface="Times New Roman" panose="02020603050405020304" pitchFamily="18" charset="0"/>
            </a:endParaRPr>
          </a:p>
        </p:txBody>
      </p:sp>
      <p:sp>
        <p:nvSpPr>
          <p:cNvPr id="17" name="Rundad rektangulär 14"/>
          <p:cNvSpPr/>
          <p:nvPr/>
        </p:nvSpPr>
        <p:spPr>
          <a:xfrm>
            <a:off x="5720865" y="1817612"/>
            <a:ext cx="1053465" cy="367030"/>
          </a:xfrm>
          <a:prstGeom prst="wedgeRoundRectCallout">
            <a:avLst>
              <a:gd name="adj1" fmla="val 7793"/>
              <a:gd name="adj2" fmla="val 135552"/>
              <a:gd name="adj3" fmla="val 16667"/>
            </a:avLst>
          </a:prstGeom>
          <a:solidFill>
            <a:srgbClr val="FFFF00"/>
          </a:solidFill>
        </p:spPr>
        <p:style>
          <a:lnRef idx="1">
            <a:schemeClr val="accent5"/>
          </a:lnRef>
          <a:fillRef idx="2">
            <a:schemeClr val="accent5"/>
          </a:fillRef>
          <a:effectRef idx="1">
            <a:schemeClr val="accent5"/>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0"/>
              </a:spcAft>
            </a:pPr>
            <a:endParaRPr lang="sv-SE" sz="1400" b="1"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sv-SE" sz="1400" b="1" kern="1200" dirty="0">
                <a:solidFill>
                  <a:srgbClr val="000000"/>
                </a:solidFill>
                <a:effectLst/>
                <a:latin typeface="Segoe UI Light" panose="020B0502040204020203" pitchFamily="34" charset="0"/>
                <a:ea typeface="Calibri" panose="020F0502020204030204" pitchFamily="34" charset="0"/>
                <a:cs typeface="Times New Roman" panose="02020603050405020304" pitchFamily="18" charset="0"/>
              </a:rPr>
              <a:t>HEMLIV</a:t>
            </a:r>
            <a:endParaRPr lang="sv-SE" sz="1200" dirty="0">
              <a:effectLst/>
              <a:latin typeface="Times New Roman" panose="02020603050405020304" pitchFamily="18" charset="0"/>
              <a:ea typeface="Times New Roman" panose="02020603050405020304" pitchFamily="18" charset="0"/>
            </a:endParaRPr>
          </a:p>
          <a:p>
            <a:pPr marL="228600">
              <a:lnSpc>
                <a:spcPct val="115000"/>
              </a:lnSpc>
              <a:spcAft>
                <a:spcPts val="1000"/>
              </a:spcAft>
            </a:pPr>
            <a:r>
              <a:rPr lang="sv-SE" sz="1100" kern="1200" dirty="0">
                <a:solidFill>
                  <a:srgbClr val="000000"/>
                </a:solidFill>
                <a:effectLst/>
                <a:ea typeface="Calibri" panose="020F0502020204030204" pitchFamily="34" charset="0"/>
                <a:cs typeface="Times New Roman" panose="02020603050405020304" pitchFamily="18" charset="0"/>
              </a:rPr>
              <a:t> </a:t>
            </a:r>
            <a:endParaRPr lang="sv-SE" sz="1200" dirty="0">
              <a:effectLst/>
              <a:latin typeface="Times New Roman" panose="02020603050405020304" pitchFamily="18" charset="0"/>
              <a:ea typeface="Times New Roman" panose="02020603050405020304" pitchFamily="18" charset="0"/>
            </a:endParaRPr>
          </a:p>
        </p:txBody>
      </p:sp>
      <p:pic>
        <p:nvPicPr>
          <p:cNvPr id="18" name="Bildobjekt 17"/>
          <p:cNvPicPr/>
          <p:nvPr/>
        </p:nvPicPr>
        <p:blipFill>
          <a:blip r:embed="rId3" cstate="email">
            <a:extLst>
              <a:ext uri="{28A0092B-C50C-407E-A947-70E740481C1C}">
                <a14:useLocalDpi xmlns:a14="http://schemas.microsoft.com/office/drawing/2010/main" val="0"/>
              </a:ext>
            </a:extLst>
          </a:blip>
          <a:stretch>
            <a:fillRect/>
          </a:stretch>
        </p:blipFill>
        <p:spPr>
          <a:xfrm>
            <a:off x="4083685" y="2452053"/>
            <a:ext cx="976630" cy="1953895"/>
          </a:xfrm>
          <a:prstGeom prst="rect">
            <a:avLst/>
          </a:prstGeom>
        </p:spPr>
      </p:pic>
    </p:spTree>
    <p:extLst>
      <p:ext uri="{BB962C8B-B14F-4D97-AF65-F5344CB8AC3E}">
        <p14:creationId xmlns:p14="http://schemas.microsoft.com/office/powerpoint/2010/main" val="923422350"/>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03844" y="410519"/>
            <a:ext cx="7169724" cy="1296144"/>
          </a:xfrm>
        </p:spPr>
        <p:txBody>
          <a:bodyPr>
            <a:normAutofit/>
          </a:bodyPr>
          <a:lstStyle/>
          <a:p>
            <a:pPr>
              <a:defRPr/>
            </a:pPr>
            <a:r>
              <a:rPr lang="sv-SE" sz="3200" dirty="0"/>
              <a:t>Aktivitet och delaktighet, Livsområden IBIC</a:t>
            </a:r>
          </a:p>
        </p:txBody>
      </p:sp>
      <p:sp>
        <p:nvSpPr>
          <p:cNvPr id="3" name="Platshållare för text 2"/>
          <p:cNvSpPr>
            <a:spLocks noGrp="1"/>
          </p:cNvSpPr>
          <p:nvPr>
            <p:ph sz="quarter" idx="13"/>
          </p:nvPr>
        </p:nvSpPr>
        <p:spPr>
          <a:xfrm>
            <a:off x="489857" y="1335505"/>
            <a:ext cx="8436429" cy="5243884"/>
          </a:xfrm>
        </p:spPr>
        <p:txBody>
          <a:bodyPr>
            <a:normAutofit fontScale="92500" lnSpcReduction="20000"/>
          </a:bodyPr>
          <a:lstStyle/>
          <a:p>
            <a:pPr marL="342900" indent="-342900">
              <a:buFont typeface="Arial" panose="020B0604020202020204" pitchFamily="34" charset="0"/>
              <a:buChar char="•"/>
              <a:defRPr/>
            </a:pPr>
            <a:r>
              <a:rPr lang="sv-SE" sz="2000" b="1" dirty="0"/>
              <a:t>Lärande och tillämpa kunskap</a:t>
            </a:r>
          </a:p>
          <a:p>
            <a:pPr marL="0" indent="0">
              <a:buNone/>
              <a:defRPr/>
            </a:pPr>
            <a:r>
              <a:rPr lang="sv-SE" sz="1900" i="1" dirty="0">
                <a:solidFill>
                  <a:schemeClr val="tx1"/>
                </a:solidFill>
              </a:rPr>
              <a:t>Kunna ta beslut, lösa problem och se konsekvenser av olika val</a:t>
            </a:r>
          </a:p>
          <a:p>
            <a:pPr marL="0" indent="0">
              <a:buNone/>
              <a:defRPr/>
            </a:pPr>
            <a:r>
              <a:rPr lang="sv-SE" sz="1300" i="1" dirty="0"/>
              <a:t>Ex. ta reda på information, lära sig att äta med bestick, hålla koncentration, se till att något som gått sönder lagas, lösa situationer</a:t>
            </a:r>
          </a:p>
          <a:p>
            <a:pPr marL="0" indent="0">
              <a:buNone/>
              <a:defRPr/>
            </a:pPr>
            <a:endParaRPr lang="sv-SE" sz="1300" i="1" dirty="0">
              <a:solidFill>
                <a:schemeClr val="tx1"/>
              </a:solidFill>
            </a:endParaRPr>
          </a:p>
          <a:p>
            <a:pPr marL="342900" indent="-342900">
              <a:buFont typeface="Arial" panose="020B0604020202020204" pitchFamily="34" charset="0"/>
              <a:buChar char="•"/>
              <a:defRPr/>
            </a:pPr>
            <a:r>
              <a:rPr lang="sv-SE" sz="2000" b="1" dirty="0"/>
              <a:t>Allmänna uppgifter och krav</a:t>
            </a:r>
          </a:p>
          <a:p>
            <a:pPr marL="0" indent="0">
              <a:buNone/>
              <a:defRPr/>
            </a:pPr>
            <a:r>
              <a:rPr lang="sv-SE" sz="2000" b="0" i="1" dirty="0"/>
              <a:t>K</a:t>
            </a:r>
            <a:r>
              <a:rPr lang="sv-SE" sz="1900" b="0" i="1" dirty="0"/>
              <a:t>unna genomföra en daglig rutin och att hantera stress och krav</a:t>
            </a:r>
          </a:p>
          <a:p>
            <a:pPr marL="0" indent="0">
              <a:buNone/>
              <a:defRPr/>
            </a:pPr>
            <a:r>
              <a:rPr lang="sv-SE" sz="1300" i="1" dirty="0"/>
              <a:t>Ex. bädda sängen, göra läxa, passa avtalad tid, äta regelbundna tider, utföra uppgift under tidspress, vänta på sin tur i kö</a:t>
            </a:r>
          </a:p>
          <a:p>
            <a:pPr marL="0" indent="0">
              <a:buNone/>
              <a:defRPr/>
            </a:pPr>
            <a:endParaRPr lang="sv-SE" sz="1200" i="1" dirty="0"/>
          </a:p>
          <a:p>
            <a:pPr marL="342900" indent="-342900">
              <a:buFont typeface="Arial" panose="020B0604020202020204" pitchFamily="34" charset="0"/>
              <a:buChar char="•"/>
              <a:defRPr/>
            </a:pPr>
            <a:r>
              <a:rPr lang="sv-SE" sz="2000" b="1" dirty="0"/>
              <a:t>Kommunikation</a:t>
            </a:r>
            <a:endParaRPr lang="sv-SE" sz="1900" b="1" dirty="0"/>
          </a:p>
          <a:p>
            <a:pPr marL="0" indent="0">
              <a:buNone/>
              <a:defRPr/>
            </a:pPr>
            <a:r>
              <a:rPr lang="sv-SE" sz="1900" i="1" dirty="0"/>
              <a:t>Att tala, förstå och ta emot meddelanden med teckenspråk och kroppsspråk</a:t>
            </a:r>
          </a:p>
          <a:p>
            <a:pPr marL="0" indent="0">
              <a:buNone/>
              <a:defRPr/>
            </a:pPr>
            <a:r>
              <a:rPr lang="sv-SE" sz="1300" i="1" dirty="0"/>
              <a:t>Ex. tolka kroppsspråk, förstå skrift, göra sig förstådd genom tal, skrift och kroppsspråk, konversera, kommunicera genom dator, telefon, larm</a:t>
            </a:r>
          </a:p>
          <a:p>
            <a:pPr marL="0" indent="0">
              <a:buNone/>
              <a:defRPr/>
            </a:pPr>
            <a:endParaRPr lang="sv-SE" sz="1200" i="1" dirty="0"/>
          </a:p>
          <a:p>
            <a:pPr marL="342900" indent="-342900">
              <a:buFont typeface="Arial" panose="020B0604020202020204" pitchFamily="34" charset="0"/>
              <a:buChar char="•"/>
              <a:defRPr/>
            </a:pPr>
            <a:r>
              <a:rPr lang="sv-SE" sz="2000" b="1" dirty="0"/>
              <a:t>Förflyttning</a:t>
            </a:r>
          </a:p>
          <a:p>
            <a:pPr marL="0" indent="0">
              <a:buNone/>
              <a:defRPr/>
            </a:pPr>
            <a:r>
              <a:rPr lang="sv-SE" sz="1900" b="0" i="1" dirty="0"/>
              <a:t>Att förflytta sig själv, sittande, liggande, att gå, förflytta sig med hjälpmedel</a:t>
            </a:r>
          </a:p>
          <a:p>
            <a:pPr marL="0" indent="0">
              <a:buNone/>
              <a:defRPr/>
            </a:pPr>
            <a:r>
              <a:rPr lang="sv-SE" sz="1300" i="1" dirty="0"/>
              <a:t>Ex. resa sig, ändra kroppsställning under natten , att kunna sitta upp, lyfta,  flytta eller plocka upp saker, gå i trappa, använda transportmedel</a:t>
            </a:r>
          </a:p>
          <a:p>
            <a:pPr marL="0" indent="0">
              <a:buNone/>
              <a:defRPr/>
            </a:pPr>
            <a:endParaRPr lang="sv-SE" sz="1200" i="1" dirty="0"/>
          </a:p>
          <a:p>
            <a:pPr marL="342900" indent="-342900">
              <a:buFont typeface="Arial" panose="020B0604020202020204" pitchFamily="34" charset="0"/>
              <a:buChar char="•"/>
              <a:defRPr/>
            </a:pPr>
            <a:r>
              <a:rPr lang="sv-SE" sz="2000" b="1" dirty="0"/>
              <a:t>Personlig vård</a:t>
            </a:r>
          </a:p>
          <a:p>
            <a:pPr marL="0" indent="0">
              <a:buNone/>
              <a:defRPr/>
            </a:pPr>
            <a:r>
              <a:rPr lang="sv-SE" sz="1900" i="1" dirty="0"/>
              <a:t>Att sköta sin kropp och hälsa, att tvätta sig, klä sig, att äta, sköta toalettbehov, ta mediciner</a:t>
            </a:r>
          </a:p>
          <a:p>
            <a:pPr marL="0" indent="0">
              <a:buNone/>
              <a:defRPr/>
            </a:pPr>
            <a:endParaRPr lang="sv-SE" sz="1200" i="1" dirty="0"/>
          </a:p>
          <a:p>
            <a:pPr marL="342900" indent="-342900">
              <a:buFont typeface="Arial" panose="020B0604020202020204" pitchFamily="34" charset="0"/>
              <a:buChar char="•"/>
              <a:defRPr/>
            </a:pPr>
            <a:r>
              <a:rPr lang="sv-SE" sz="2000" b="1" dirty="0"/>
              <a:t>Hemliv</a:t>
            </a:r>
            <a:endParaRPr lang="sv-SE" sz="1900" b="1" dirty="0"/>
          </a:p>
          <a:p>
            <a:pPr marL="0" indent="0">
              <a:buNone/>
              <a:defRPr/>
            </a:pPr>
            <a:r>
              <a:rPr lang="sv-SE" sz="1900" i="1" dirty="0"/>
              <a:t>Att sköta hushåll och vardagssysslor, att städa, tvätta, handla</a:t>
            </a:r>
          </a:p>
          <a:p>
            <a:pPr marL="0" indent="0">
              <a:buNone/>
              <a:defRPr/>
            </a:pPr>
            <a:r>
              <a:rPr lang="sv-SE" sz="1300" i="1" dirty="0"/>
              <a:t>Ex. att laga mat, diska, veta hur man förvarar livsmedel, bädda, ta in posten, ta hand om djur, ta hand om bostaden, vårdnadsansvar för barn</a:t>
            </a:r>
          </a:p>
        </p:txBody>
      </p:sp>
      <p:sp>
        <p:nvSpPr>
          <p:cNvPr id="5" name="Platshållare för bildnummer 4"/>
          <p:cNvSpPr>
            <a:spLocks noGrp="1"/>
          </p:cNvSpPr>
          <p:nvPr>
            <p:ph type="sldNum" sz="quarter" idx="12"/>
          </p:nvPr>
        </p:nvSpPr>
        <p:spPr/>
        <p:txBody>
          <a:bodyPr/>
          <a:lstStyle/>
          <a:p>
            <a:fld id="{F3A1DABF-CD59-47A1-8187-10F3203EF599}" type="slidenum">
              <a:rPr lang="sv-SE" smtClean="0"/>
              <a:t>12</a:t>
            </a:fld>
            <a:endParaRPr lang="sv-SE"/>
          </a:p>
        </p:txBody>
      </p:sp>
      <p:sp>
        <p:nvSpPr>
          <p:cNvPr id="4" name="Platshållare för sidfot 3"/>
          <p:cNvSpPr>
            <a:spLocks noGrp="1"/>
          </p:cNvSpPr>
          <p:nvPr>
            <p:ph type="ftr" sz="quarter" idx="11"/>
          </p:nvPr>
        </p:nvSpPr>
        <p:spPr/>
        <p:txBody>
          <a:bodyPr/>
          <a:lstStyle/>
          <a:p>
            <a:r>
              <a:rPr lang="sv-SE"/>
              <a:t>Äldres behov i centrum</a:t>
            </a:r>
          </a:p>
        </p:txBody>
      </p:sp>
    </p:spTree>
    <p:extLst>
      <p:ext uri="{BB962C8B-B14F-4D97-AF65-F5344CB8AC3E}">
        <p14:creationId xmlns:p14="http://schemas.microsoft.com/office/powerpoint/2010/main" val="2798921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19" end="19"/>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xEl>
                                              <p:pRg st="20" end="20"/>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
                                            <p:txEl>
                                              <p:pRg st="21" end="2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03843" y="686594"/>
            <a:ext cx="7458413" cy="489063"/>
          </a:xfrm>
        </p:spPr>
        <p:txBody>
          <a:bodyPr>
            <a:noAutofit/>
          </a:bodyPr>
          <a:lstStyle/>
          <a:p>
            <a:r>
              <a:rPr lang="sv-SE" sz="3200" dirty="0"/>
              <a:t>Aktivitet och delaktighet, Livsområden IBIC fortsättning…</a:t>
            </a:r>
          </a:p>
        </p:txBody>
      </p:sp>
      <p:sp>
        <p:nvSpPr>
          <p:cNvPr id="3" name="Platshållare för sidfot 2"/>
          <p:cNvSpPr>
            <a:spLocks noGrp="1"/>
          </p:cNvSpPr>
          <p:nvPr>
            <p:ph type="ftr" sz="quarter" idx="11"/>
          </p:nvPr>
        </p:nvSpPr>
        <p:spPr/>
        <p:txBody>
          <a:bodyPr/>
          <a:lstStyle/>
          <a:p>
            <a:r>
              <a:rPr lang="sv-SE" dirty="0"/>
              <a:t>Äldres behov i centrum</a:t>
            </a:r>
          </a:p>
        </p:txBody>
      </p:sp>
      <p:sp>
        <p:nvSpPr>
          <p:cNvPr id="4" name="Platshållare för bildnummer 3"/>
          <p:cNvSpPr>
            <a:spLocks noGrp="1"/>
          </p:cNvSpPr>
          <p:nvPr>
            <p:ph type="sldNum" sz="quarter" idx="12"/>
          </p:nvPr>
        </p:nvSpPr>
        <p:spPr/>
        <p:txBody>
          <a:bodyPr/>
          <a:lstStyle/>
          <a:p>
            <a:fld id="{F3A1DABF-CD59-47A1-8187-10F3203EF599}" type="slidenum">
              <a:rPr lang="sv-SE" smtClean="0"/>
              <a:t>13</a:t>
            </a:fld>
            <a:endParaRPr lang="sv-SE"/>
          </a:p>
        </p:txBody>
      </p:sp>
      <p:sp>
        <p:nvSpPr>
          <p:cNvPr id="5" name="Platshållare för innehåll 4"/>
          <p:cNvSpPr>
            <a:spLocks noGrp="1"/>
          </p:cNvSpPr>
          <p:nvPr>
            <p:ph sz="quarter" idx="13"/>
          </p:nvPr>
        </p:nvSpPr>
        <p:spPr>
          <a:xfrm>
            <a:off x="522514" y="1404258"/>
            <a:ext cx="8011886" cy="5175132"/>
          </a:xfrm>
        </p:spPr>
        <p:txBody>
          <a:bodyPr>
            <a:normAutofit fontScale="70000" lnSpcReduction="20000"/>
          </a:bodyPr>
          <a:lstStyle/>
          <a:p>
            <a:pPr marL="342900" indent="-342900">
              <a:buFont typeface="Arial" panose="020B0604020202020204" pitchFamily="34" charset="0"/>
              <a:buChar char="•"/>
              <a:defRPr/>
            </a:pPr>
            <a:r>
              <a:rPr lang="sv-SE" sz="2700" b="1" dirty="0"/>
              <a:t>Mellanmänskliga interaktioner och relationer</a:t>
            </a:r>
            <a:endParaRPr lang="sv-SE" sz="2600" b="1" dirty="0"/>
          </a:p>
          <a:p>
            <a:pPr marL="0" indent="0">
              <a:buNone/>
              <a:defRPr/>
            </a:pPr>
            <a:r>
              <a:rPr lang="sv-SE" sz="2600" i="1" dirty="0"/>
              <a:t>Att skapa, behålla och avsluta vanliga sociala relationer</a:t>
            </a:r>
          </a:p>
          <a:p>
            <a:pPr marL="0" indent="0">
              <a:buNone/>
              <a:defRPr/>
            </a:pPr>
            <a:r>
              <a:rPr lang="sv-SE" sz="1700" i="1" dirty="0"/>
              <a:t>Ex. att hälsa och presentera sig, förstå sociala koder, relationer med familj och vänner, förhållanden, relationer med myndigheter/organisationer</a:t>
            </a:r>
          </a:p>
          <a:p>
            <a:pPr marL="0" indent="0">
              <a:buNone/>
              <a:defRPr/>
            </a:pPr>
            <a:endParaRPr lang="sv-SE" sz="1600" i="1" dirty="0"/>
          </a:p>
          <a:p>
            <a:pPr marL="0" indent="0">
              <a:buNone/>
              <a:defRPr/>
            </a:pPr>
            <a:endParaRPr lang="sv-SE" sz="1200" i="1" dirty="0"/>
          </a:p>
          <a:p>
            <a:pPr marL="342900" indent="-342900">
              <a:buFont typeface="Arial" panose="020B0604020202020204" pitchFamily="34" charset="0"/>
              <a:buChar char="•"/>
              <a:defRPr/>
            </a:pPr>
            <a:r>
              <a:rPr lang="sv-SE" sz="2700" b="1" dirty="0"/>
              <a:t>Utbildning, arbete, sysselsättning och ekonomiskt liv</a:t>
            </a:r>
          </a:p>
          <a:p>
            <a:pPr marL="0" indent="0">
              <a:buNone/>
              <a:defRPr/>
            </a:pPr>
            <a:r>
              <a:rPr lang="sv-SE" sz="2500" i="1" dirty="0"/>
              <a:t>Att skaffa, sköta och avsluta ett arbete eller sysselsättning, att sköta ekonomi</a:t>
            </a:r>
          </a:p>
          <a:p>
            <a:pPr marL="0" indent="0">
              <a:buNone/>
              <a:defRPr/>
            </a:pPr>
            <a:r>
              <a:rPr lang="sv-SE" sz="1700" i="1" dirty="0"/>
              <a:t>Ex. gå i skolan, göra läxor, ta instruktioner, söka, behålla och avsluta arbete, betala räkningar, sköta sin ekonomi, hantera pengar vid inköp</a:t>
            </a:r>
          </a:p>
          <a:p>
            <a:pPr marL="0" indent="0">
              <a:buNone/>
              <a:defRPr/>
            </a:pPr>
            <a:endParaRPr lang="sv-SE" sz="2500" i="1" dirty="0"/>
          </a:p>
          <a:p>
            <a:pPr marL="342900" indent="-342900">
              <a:buFont typeface="Arial" panose="020B0604020202020204" pitchFamily="34" charset="0"/>
              <a:buChar char="•"/>
              <a:defRPr/>
            </a:pPr>
            <a:r>
              <a:rPr lang="sv-SE" sz="2700" b="1" dirty="0"/>
              <a:t>Samhällsgemenskap, socialt och medborgerligt liv</a:t>
            </a:r>
          </a:p>
          <a:p>
            <a:pPr marL="0" indent="0">
              <a:buNone/>
              <a:defRPr/>
            </a:pPr>
            <a:r>
              <a:rPr lang="sv-SE" sz="2500" i="1" dirty="0"/>
              <a:t>Att ha ett meningsfullt liv och fritid utanför hemmet, umgänge, intressen, föreningsliv, religion</a:t>
            </a:r>
          </a:p>
          <a:p>
            <a:pPr marL="0" indent="0">
              <a:buNone/>
              <a:defRPr/>
            </a:pPr>
            <a:r>
              <a:rPr lang="sv-SE" sz="1700" i="1" dirty="0"/>
              <a:t>Ex. vara aktiv i föreningar, utöva fritidsintressen/hobby, gå på gudstjänst, besöka religiösa platser, rösta i politiska val, inflytande över sina insatser, förstå rättigheter och skyldigheter</a:t>
            </a:r>
          </a:p>
          <a:p>
            <a:pPr marL="0" indent="0">
              <a:buNone/>
              <a:defRPr/>
            </a:pPr>
            <a:r>
              <a:rPr lang="sv-SE" sz="1000" i="1" dirty="0"/>
              <a:t> </a:t>
            </a:r>
          </a:p>
          <a:p>
            <a:pPr marL="0" indent="0">
              <a:buNone/>
              <a:defRPr/>
            </a:pPr>
            <a:endParaRPr lang="sv-SE" sz="2700" i="1" dirty="0"/>
          </a:p>
          <a:p>
            <a:pPr>
              <a:buFont typeface="Century Gothic" panose="020B0502020202020204" pitchFamily="34" charset="0"/>
              <a:buChar char="+"/>
              <a:defRPr/>
            </a:pPr>
            <a:r>
              <a:rPr lang="sv-SE" sz="2700" b="1" dirty="0"/>
              <a:t>Känsla av trygghet</a:t>
            </a:r>
          </a:p>
          <a:p>
            <a:pPr marL="0" indent="0">
              <a:buNone/>
              <a:defRPr/>
            </a:pPr>
            <a:r>
              <a:rPr lang="sv-SE" sz="2600" i="1" dirty="0"/>
              <a:t>Den enskildes upplevelse av trygghet i och utanför hemmet</a:t>
            </a:r>
            <a:endParaRPr lang="sv-SE" sz="1700" i="1" dirty="0"/>
          </a:p>
          <a:p>
            <a:pPr marL="0" indent="0">
              <a:buNone/>
              <a:defRPr/>
            </a:pPr>
            <a:r>
              <a:rPr lang="sv-SE" sz="1700" i="1" dirty="0"/>
              <a:t>Ex. känsla av otrygghet att bo själv, att gå utomhus själv, sova på natten, ramla eller glömma något viktigt</a:t>
            </a:r>
          </a:p>
          <a:p>
            <a:pPr marL="0" indent="0">
              <a:buNone/>
              <a:defRPr/>
            </a:pPr>
            <a:endParaRPr lang="sv-SE" sz="1700" i="1" dirty="0"/>
          </a:p>
          <a:p>
            <a:pPr marL="0" indent="0">
              <a:buNone/>
              <a:defRPr/>
            </a:pPr>
            <a:endParaRPr lang="sv-SE" sz="1100" i="1" dirty="0"/>
          </a:p>
          <a:p>
            <a:pPr>
              <a:buFont typeface="Century Gothic" panose="020B0502020202020204" pitchFamily="34" charset="0"/>
              <a:buChar char="+"/>
              <a:defRPr/>
            </a:pPr>
            <a:r>
              <a:rPr lang="sv-SE" sz="2500" b="1" dirty="0"/>
              <a:t>Personligt stöd från person som vårdar eller stödjer den enskilde</a:t>
            </a:r>
          </a:p>
          <a:p>
            <a:pPr marL="0" indent="0">
              <a:buNone/>
              <a:defRPr/>
            </a:pPr>
            <a:r>
              <a:rPr lang="sv-SE" sz="2600" i="1" dirty="0"/>
              <a:t>direkt eller indirekt avlastar en person som ger praktiskt, fysiskt eller emotionellt stöd till en närstående</a:t>
            </a:r>
          </a:p>
          <a:p>
            <a:pPr marL="0" indent="0">
              <a:buNone/>
              <a:defRPr/>
            </a:pPr>
            <a:r>
              <a:rPr lang="sv-SE" sz="1700" i="1" dirty="0"/>
              <a:t>Ex. anhörig som har svårt med nattsömnen och behöver avlastning, kunna resa bort under en period, uträtta ärenden.</a:t>
            </a:r>
          </a:p>
          <a:p>
            <a:pPr>
              <a:buFont typeface="Century Gothic" panose="020B0502020202020204" pitchFamily="34" charset="0"/>
              <a:buChar char="+"/>
              <a:defRPr/>
            </a:pPr>
            <a:endParaRPr lang="sv-SE" sz="2000" dirty="0"/>
          </a:p>
          <a:p>
            <a:endParaRPr lang="sv-SE" dirty="0"/>
          </a:p>
        </p:txBody>
      </p:sp>
    </p:spTree>
    <p:extLst>
      <p:ext uri="{BB962C8B-B14F-4D97-AF65-F5344CB8AC3E}">
        <p14:creationId xmlns:p14="http://schemas.microsoft.com/office/powerpoint/2010/main" val="217492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txEl>
                                              <p:pRg st="16" end="1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
                                            <p:txEl>
                                              <p:pRg st="19" end="19"/>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
                                            <p:txEl>
                                              <p:pRg st="20" end="2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
                                            <p:txEl>
                                              <p:pRg st="21" end="2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32347" y="533400"/>
            <a:ext cx="8843211" cy="990600"/>
          </a:xfrm>
        </p:spPr>
        <p:txBody>
          <a:bodyPr>
            <a:noAutofit/>
          </a:bodyPr>
          <a:lstStyle/>
          <a:p>
            <a:r>
              <a:rPr lang="sv-SE" sz="3600" dirty="0"/>
              <a:t>Exempel: Johan vill ringa sin mamma på julafton</a:t>
            </a:r>
          </a:p>
        </p:txBody>
      </p:sp>
      <p:sp>
        <p:nvSpPr>
          <p:cNvPr id="3" name="Platshållare för innehåll 2"/>
          <p:cNvSpPr>
            <a:spLocks noGrp="1"/>
          </p:cNvSpPr>
          <p:nvPr>
            <p:ph idx="1"/>
          </p:nvPr>
        </p:nvSpPr>
        <p:spPr>
          <a:xfrm>
            <a:off x="457200" y="1322480"/>
            <a:ext cx="8229600" cy="5054366"/>
          </a:xfrm>
        </p:spPr>
        <p:txBody>
          <a:bodyPr>
            <a:noAutofit/>
          </a:bodyPr>
          <a:lstStyle/>
          <a:p>
            <a:r>
              <a:rPr lang="sv-SE" dirty="0">
                <a:latin typeface="+mn-lt"/>
              </a:rPr>
              <a:t>Lyfta telefonen -  förflyttning</a:t>
            </a:r>
          </a:p>
          <a:p>
            <a:endParaRPr lang="sv-SE" dirty="0">
              <a:latin typeface="+mn-lt"/>
            </a:endParaRPr>
          </a:p>
          <a:p>
            <a:r>
              <a:rPr lang="sv-SE" dirty="0">
                <a:latin typeface="+mn-lt"/>
              </a:rPr>
              <a:t>Höra - kommunikation</a:t>
            </a:r>
          </a:p>
          <a:p>
            <a:endParaRPr lang="sv-SE" dirty="0">
              <a:latin typeface="+mn-lt"/>
            </a:endParaRPr>
          </a:p>
          <a:p>
            <a:r>
              <a:rPr lang="sv-SE" dirty="0">
                <a:latin typeface="+mn-lt"/>
              </a:rPr>
              <a:t>Hur man samtalar och vad som är relevant - mellanmänskliga interaktioner och relationer</a:t>
            </a:r>
          </a:p>
          <a:p>
            <a:endParaRPr lang="sv-SE" dirty="0">
              <a:latin typeface="+mn-lt"/>
            </a:endParaRPr>
          </a:p>
          <a:p>
            <a:r>
              <a:rPr lang="sv-SE" dirty="0">
                <a:latin typeface="+mn-lt"/>
              </a:rPr>
              <a:t>Ladda och använda telefonen - lärande och tillämpa kunskap</a:t>
            </a:r>
          </a:p>
          <a:p>
            <a:endParaRPr lang="sv-SE" dirty="0">
              <a:latin typeface="+mn-lt"/>
            </a:endParaRPr>
          </a:p>
          <a:p>
            <a:r>
              <a:rPr lang="sv-SE" dirty="0">
                <a:latin typeface="+mn-lt"/>
              </a:rPr>
              <a:t>När är det julafton, vilken tid ska man ringa? - allmänna uppgifter &amp; krav</a:t>
            </a:r>
          </a:p>
        </p:txBody>
      </p:sp>
      <p:sp>
        <p:nvSpPr>
          <p:cNvPr id="4" name="Platshållare för datum 3"/>
          <p:cNvSpPr>
            <a:spLocks noGrp="1"/>
          </p:cNvSpPr>
          <p:nvPr>
            <p:ph type="dt" sz="half" idx="10"/>
          </p:nvPr>
        </p:nvSpPr>
        <p:spPr/>
        <p:txBody>
          <a:bodyPr/>
          <a:lstStyle/>
          <a:p>
            <a:fld id="{DA4C84E3-A8EA-4A2E-83EA-B9129A094C81}"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pic>
        <p:nvPicPr>
          <p:cNvPr id="6" name="Bildobjekt 5" descr="http://hotspotpromotion.com/wp-content/uploads/2012/01/iStock_000016319385XSmall.jpg"/>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981384" y="1244215"/>
            <a:ext cx="977248" cy="819455"/>
          </a:xfrm>
          <a:prstGeom prst="rect">
            <a:avLst/>
          </a:prstGeom>
          <a:noFill/>
          <a:ln>
            <a:noFill/>
          </a:ln>
        </p:spPr>
      </p:pic>
      <p:pic>
        <p:nvPicPr>
          <p:cNvPr id="7" name="Bildobjekt 6" descr="http://hotspotpromotion.com/wp-content/uploads/2011/10/iStock_000015300697XSmall.jpg"/>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765856" y="1898387"/>
            <a:ext cx="1121187" cy="1017362"/>
          </a:xfrm>
          <a:prstGeom prst="rect">
            <a:avLst/>
          </a:prstGeom>
          <a:noFill/>
          <a:ln>
            <a:noFill/>
          </a:ln>
        </p:spPr>
      </p:pic>
      <p:pic>
        <p:nvPicPr>
          <p:cNvPr id="8" name="Bildobjekt 7" descr="Bildresultat för talk"/>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371947" y="2100424"/>
            <a:ext cx="1480341" cy="943830"/>
          </a:xfrm>
          <a:prstGeom prst="rect">
            <a:avLst/>
          </a:prstGeom>
          <a:noFill/>
          <a:ln>
            <a:noFill/>
          </a:ln>
        </p:spPr>
      </p:pic>
      <p:pic>
        <p:nvPicPr>
          <p:cNvPr id="10" name="Bildobjekt 9" descr="Bildresultat för hotspot charge phone"/>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837607" y="3438794"/>
            <a:ext cx="757989" cy="891740"/>
          </a:xfrm>
          <a:prstGeom prst="rect">
            <a:avLst/>
          </a:prstGeom>
          <a:noFill/>
          <a:ln>
            <a:noFill/>
          </a:ln>
        </p:spPr>
      </p:pic>
      <p:pic>
        <p:nvPicPr>
          <p:cNvPr id="11" name="Bildobjekt 10" descr="http://hotspotpromotion.com/wp-content/uploads/2011/08/iStock_000007651615XSmall.jpg"/>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4772340" y="5571679"/>
            <a:ext cx="1065267" cy="883432"/>
          </a:xfrm>
          <a:prstGeom prst="rect">
            <a:avLst/>
          </a:prstGeom>
          <a:noFill/>
          <a:ln>
            <a:noFill/>
          </a:ln>
        </p:spPr>
      </p:pic>
      <p:sp>
        <p:nvSpPr>
          <p:cNvPr id="9" name="textruta 8"/>
          <p:cNvSpPr txBox="1"/>
          <p:nvPr/>
        </p:nvSpPr>
        <p:spPr>
          <a:xfrm>
            <a:off x="537834" y="6191717"/>
            <a:ext cx="1700040" cy="215444"/>
          </a:xfrm>
          <a:prstGeom prst="rect">
            <a:avLst/>
          </a:prstGeom>
          <a:noFill/>
        </p:spPr>
        <p:txBody>
          <a:bodyPr wrap="square" rtlCol="0">
            <a:spAutoFit/>
          </a:bodyPr>
          <a:lstStyle/>
          <a:p>
            <a:r>
              <a:rPr lang="sv-SE" sz="800" dirty="0"/>
              <a:t>Exempel från Eskilstuna kommun</a:t>
            </a:r>
          </a:p>
        </p:txBody>
      </p:sp>
    </p:spTree>
    <p:extLst>
      <p:ext uri="{BB962C8B-B14F-4D97-AF65-F5344CB8AC3E}">
        <p14:creationId xmlns:p14="http://schemas.microsoft.com/office/powerpoint/2010/main" val="604373343"/>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423988" y="508328"/>
            <a:ext cx="8229600" cy="990600"/>
          </a:xfrm>
        </p:spPr>
        <p:txBody>
          <a:bodyPr>
            <a:normAutofit/>
          </a:bodyPr>
          <a:lstStyle/>
          <a:p>
            <a:r>
              <a:rPr lang="sv-SE" sz="3600" dirty="0"/>
              <a:t>Aktiviteter/delaktighet</a:t>
            </a:r>
          </a:p>
        </p:txBody>
      </p:sp>
      <p:sp>
        <p:nvSpPr>
          <p:cNvPr id="3" name="Platshållare för innehåll 2"/>
          <p:cNvSpPr>
            <a:spLocks noGrp="1"/>
          </p:cNvSpPr>
          <p:nvPr>
            <p:ph idx="1"/>
          </p:nvPr>
        </p:nvSpPr>
        <p:spPr/>
        <p:txBody>
          <a:bodyPr/>
          <a:lstStyle/>
          <a:p>
            <a:pPr marL="0" indent="0">
              <a:buNone/>
            </a:pPr>
            <a:r>
              <a:rPr lang="sv-SE" sz="1800" b="1" dirty="0"/>
              <a:t>Livsområden på ”kapitelnivå”</a:t>
            </a:r>
          </a:p>
          <a:p>
            <a:pPr marL="0" indent="0">
              <a:buNone/>
            </a:pPr>
            <a:endParaRPr lang="sv-SE" sz="1800" b="1" dirty="0"/>
          </a:p>
          <a:p>
            <a:pPr marL="0" indent="0">
              <a:buNone/>
            </a:pPr>
            <a:endParaRPr lang="sv-SE" sz="1800" b="1" dirty="0"/>
          </a:p>
          <a:p>
            <a:pPr marL="0" indent="0">
              <a:buNone/>
            </a:pPr>
            <a:endParaRPr lang="sv-SE" sz="1800" b="1" dirty="0"/>
          </a:p>
          <a:p>
            <a:pPr marL="0" indent="0">
              <a:buNone/>
            </a:pPr>
            <a:endParaRPr lang="sv-SE" sz="1800" b="1" dirty="0"/>
          </a:p>
          <a:p>
            <a:pPr marL="0" indent="0">
              <a:buNone/>
            </a:pPr>
            <a:endParaRPr lang="sv-SE" sz="1800" b="1" dirty="0"/>
          </a:p>
          <a:p>
            <a:pPr marL="0" indent="0">
              <a:buNone/>
            </a:pPr>
            <a:endParaRPr lang="sv-SE" sz="1800" b="1" dirty="0"/>
          </a:p>
          <a:p>
            <a:pPr marL="0" indent="0">
              <a:buNone/>
            </a:pPr>
            <a:endParaRPr lang="sv-SE" sz="1800" b="1" dirty="0"/>
          </a:p>
          <a:p>
            <a:pPr marL="0" indent="0">
              <a:buNone/>
            </a:pPr>
            <a:endParaRPr lang="sv-SE" sz="1800" b="1" dirty="0"/>
          </a:p>
          <a:p>
            <a:pPr marL="0" indent="0">
              <a:buNone/>
            </a:pPr>
            <a:r>
              <a:rPr lang="sv-SE" sz="1800" b="1" dirty="0"/>
              <a:t>ICF-koder:</a:t>
            </a:r>
          </a:p>
          <a:p>
            <a:pPr marL="0" indent="0">
              <a:buNone/>
            </a:pPr>
            <a:endParaRPr lang="sv-SE" sz="1800" b="1" dirty="0"/>
          </a:p>
          <a:p>
            <a:pPr marL="0" indent="0">
              <a:buNone/>
            </a:pPr>
            <a:endParaRPr lang="sv-SE" sz="1800" b="1" dirty="0"/>
          </a:p>
          <a:p>
            <a:pPr marL="0" indent="0">
              <a:buNone/>
            </a:pPr>
            <a:endParaRPr lang="sv-SE" sz="1600" b="1" dirty="0"/>
          </a:p>
          <a:p>
            <a:pPr marL="0" indent="0">
              <a:buNone/>
            </a:pPr>
            <a:endParaRPr lang="sv-SE" dirty="0"/>
          </a:p>
        </p:txBody>
      </p:sp>
      <p:sp>
        <p:nvSpPr>
          <p:cNvPr id="4" name="Platshållare för datum 3"/>
          <p:cNvSpPr>
            <a:spLocks noGrp="1"/>
          </p:cNvSpPr>
          <p:nvPr>
            <p:ph type="dt" sz="half" idx="10"/>
          </p:nvPr>
        </p:nvSpPr>
        <p:spPr/>
        <p:txBody>
          <a:bodyPr/>
          <a:lstStyle/>
          <a:p>
            <a:fld id="{89EA325A-CA8B-4760-87DE-64B073E3ED13}"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textruta 5"/>
          <p:cNvSpPr txBox="1"/>
          <p:nvPr/>
        </p:nvSpPr>
        <p:spPr>
          <a:xfrm>
            <a:off x="40386" y="1938209"/>
            <a:ext cx="1159955" cy="738664"/>
          </a:xfrm>
          <a:prstGeom prst="rect">
            <a:avLst/>
          </a:prstGeom>
          <a:noFill/>
        </p:spPr>
        <p:txBody>
          <a:bodyPr wrap="square" rtlCol="0">
            <a:spAutoFit/>
          </a:bodyPr>
          <a:lstStyle/>
          <a:p>
            <a:r>
              <a:rPr lang="sv-SE" sz="1400" dirty="0"/>
              <a:t>Lärande och att tillämpa kunskap</a:t>
            </a:r>
          </a:p>
        </p:txBody>
      </p:sp>
      <p:sp>
        <p:nvSpPr>
          <p:cNvPr id="7" name="textruta 6"/>
          <p:cNvSpPr txBox="1"/>
          <p:nvPr/>
        </p:nvSpPr>
        <p:spPr>
          <a:xfrm>
            <a:off x="1141474" y="1938209"/>
            <a:ext cx="1040552" cy="738664"/>
          </a:xfrm>
          <a:prstGeom prst="rect">
            <a:avLst/>
          </a:prstGeom>
          <a:noFill/>
        </p:spPr>
        <p:txBody>
          <a:bodyPr wrap="square" rtlCol="0">
            <a:spAutoFit/>
          </a:bodyPr>
          <a:lstStyle/>
          <a:p>
            <a:r>
              <a:rPr lang="sv-SE" sz="1400" dirty="0"/>
              <a:t>Allmänna uppgifter och krav</a:t>
            </a:r>
          </a:p>
        </p:txBody>
      </p:sp>
      <p:sp>
        <p:nvSpPr>
          <p:cNvPr id="8" name="textruta 7"/>
          <p:cNvSpPr txBox="1"/>
          <p:nvPr/>
        </p:nvSpPr>
        <p:spPr>
          <a:xfrm>
            <a:off x="2038953" y="1935725"/>
            <a:ext cx="836768" cy="523220"/>
          </a:xfrm>
          <a:prstGeom prst="rect">
            <a:avLst/>
          </a:prstGeom>
          <a:noFill/>
        </p:spPr>
        <p:txBody>
          <a:bodyPr wrap="none" rtlCol="0">
            <a:spAutoFit/>
          </a:bodyPr>
          <a:lstStyle/>
          <a:p>
            <a:r>
              <a:rPr lang="sv-SE" sz="1400" dirty="0" err="1"/>
              <a:t>Kommu</a:t>
            </a:r>
            <a:r>
              <a:rPr lang="sv-SE" sz="1400" dirty="0"/>
              <a:t>-</a:t>
            </a:r>
          </a:p>
          <a:p>
            <a:r>
              <a:rPr lang="sv-SE" sz="1400" dirty="0" err="1"/>
              <a:t>nikation</a:t>
            </a:r>
            <a:endParaRPr lang="sv-SE" sz="1400" dirty="0"/>
          </a:p>
        </p:txBody>
      </p:sp>
      <p:sp>
        <p:nvSpPr>
          <p:cNvPr id="9" name="textruta 8"/>
          <p:cNvSpPr txBox="1"/>
          <p:nvPr/>
        </p:nvSpPr>
        <p:spPr>
          <a:xfrm>
            <a:off x="2840773" y="1945378"/>
            <a:ext cx="1067921" cy="307777"/>
          </a:xfrm>
          <a:prstGeom prst="rect">
            <a:avLst/>
          </a:prstGeom>
          <a:noFill/>
        </p:spPr>
        <p:txBody>
          <a:bodyPr wrap="none" rtlCol="0">
            <a:spAutoFit/>
          </a:bodyPr>
          <a:lstStyle/>
          <a:p>
            <a:r>
              <a:rPr lang="sv-SE" sz="1400" dirty="0"/>
              <a:t>Förflyttning</a:t>
            </a:r>
          </a:p>
        </p:txBody>
      </p:sp>
      <p:sp>
        <p:nvSpPr>
          <p:cNvPr id="10" name="textruta 9"/>
          <p:cNvSpPr txBox="1"/>
          <p:nvPr/>
        </p:nvSpPr>
        <p:spPr>
          <a:xfrm>
            <a:off x="3919979" y="1945377"/>
            <a:ext cx="938206" cy="523220"/>
          </a:xfrm>
          <a:prstGeom prst="rect">
            <a:avLst/>
          </a:prstGeom>
          <a:solidFill>
            <a:srgbClr val="FFC000"/>
          </a:solidFill>
        </p:spPr>
        <p:txBody>
          <a:bodyPr wrap="none" rtlCol="0">
            <a:spAutoFit/>
          </a:bodyPr>
          <a:lstStyle/>
          <a:p>
            <a:r>
              <a:rPr lang="sv-SE" sz="1400" b="1" dirty="0"/>
              <a:t>Personlig </a:t>
            </a:r>
          </a:p>
          <a:p>
            <a:pPr algn="ctr"/>
            <a:r>
              <a:rPr lang="sv-SE" sz="1400" b="1" dirty="0"/>
              <a:t>vård</a:t>
            </a:r>
          </a:p>
        </p:txBody>
      </p:sp>
      <p:sp>
        <p:nvSpPr>
          <p:cNvPr id="11" name="textruta 10"/>
          <p:cNvSpPr txBox="1"/>
          <p:nvPr/>
        </p:nvSpPr>
        <p:spPr>
          <a:xfrm>
            <a:off x="4893755" y="1935725"/>
            <a:ext cx="710451" cy="307777"/>
          </a:xfrm>
          <a:prstGeom prst="rect">
            <a:avLst/>
          </a:prstGeom>
          <a:noFill/>
        </p:spPr>
        <p:txBody>
          <a:bodyPr wrap="none" rtlCol="0">
            <a:spAutoFit/>
          </a:bodyPr>
          <a:lstStyle/>
          <a:p>
            <a:r>
              <a:rPr lang="sv-SE" sz="1400" dirty="0"/>
              <a:t>Hemliv</a:t>
            </a:r>
          </a:p>
        </p:txBody>
      </p:sp>
      <p:sp>
        <p:nvSpPr>
          <p:cNvPr id="12" name="textruta 11"/>
          <p:cNvSpPr txBox="1"/>
          <p:nvPr/>
        </p:nvSpPr>
        <p:spPr>
          <a:xfrm>
            <a:off x="5604206" y="1945378"/>
            <a:ext cx="1156351" cy="1169551"/>
          </a:xfrm>
          <a:prstGeom prst="rect">
            <a:avLst/>
          </a:prstGeom>
          <a:noFill/>
        </p:spPr>
        <p:txBody>
          <a:bodyPr wrap="square" rtlCol="0">
            <a:spAutoFit/>
          </a:bodyPr>
          <a:lstStyle/>
          <a:p>
            <a:r>
              <a:rPr lang="sv-SE" sz="1400" dirty="0"/>
              <a:t>Mellan-</a:t>
            </a:r>
          </a:p>
          <a:p>
            <a:r>
              <a:rPr lang="sv-SE" sz="1400" dirty="0"/>
              <a:t>mänskliga interaktioner </a:t>
            </a:r>
          </a:p>
          <a:p>
            <a:r>
              <a:rPr lang="sv-SE" sz="1400" dirty="0"/>
              <a:t>och relationer</a:t>
            </a:r>
          </a:p>
        </p:txBody>
      </p:sp>
      <p:sp>
        <p:nvSpPr>
          <p:cNvPr id="13" name="textruta 12"/>
          <p:cNvSpPr txBox="1"/>
          <p:nvPr/>
        </p:nvSpPr>
        <p:spPr>
          <a:xfrm>
            <a:off x="6715462" y="1935725"/>
            <a:ext cx="1105064" cy="1384995"/>
          </a:xfrm>
          <a:prstGeom prst="rect">
            <a:avLst/>
          </a:prstGeom>
          <a:noFill/>
        </p:spPr>
        <p:txBody>
          <a:bodyPr wrap="square" rtlCol="0">
            <a:spAutoFit/>
          </a:bodyPr>
          <a:lstStyle/>
          <a:p>
            <a:r>
              <a:rPr lang="sv-SE" sz="1400" dirty="0"/>
              <a:t>Utbildning, arbete, syssel-sättning och ekonomiskt liv</a:t>
            </a:r>
          </a:p>
        </p:txBody>
      </p:sp>
      <p:sp>
        <p:nvSpPr>
          <p:cNvPr id="14" name="textruta 13"/>
          <p:cNvSpPr txBox="1"/>
          <p:nvPr/>
        </p:nvSpPr>
        <p:spPr>
          <a:xfrm>
            <a:off x="7778551" y="1945378"/>
            <a:ext cx="1323473" cy="1169551"/>
          </a:xfrm>
          <a:prstGeom prst="rect">
            <a:avLst/>
          </a:prstGeom>
          <a:noFill/>
        </p:spPr>
        <p:txBody>
          <a:bodyPr wrap="square" rtlCol="0">
            <a:spAutoFit/>
          </a:bodyPr>
          <a:lstStyle/>
          <a:p>
            <a:r>
              <a:rPr lang="sv-SE" sz="1400" dirty="0"/>
              <a:t>Samhälls-</a:t>
            </a:r>
          </a:p>
          <a:p>
            <a:r>
              <a:rPr lang="sv-SE" sz="1400" dirty="0"/>
              <a:t>gemenskap, socialt och medborgerligt liv</a:t>
            </a:r>
          </a:p>
        </p:txBody>
      </p:sp>
      <p:sp>
        <p:nvSpPr>
          <p:cNvPr id="15" name="textruta 14"/>
          <p:cNvSpPr txBox="1"/>
          <p:nvPr/>
        </p:nvSpPr>
        <p:spPr>
          <a:xfrm>
            <a:off x="491769" y="5269860"/>
            <a:ext cx="1149674" cy="307777"/>
          </a:xfrm>
          <a:prstGeom prst="rect">
            <a:avLst/>
          </a:prstGeom>
          <a:noFill/>
        </p:spPr>
        <p:txBody>
          <a:bodyPr wrap="none" rtlCol="0">
            <a:spAutoFit/>
          </a:bodyPr>
          <a:lstStyle/>
          <a:p>
            <a:r>
              <a:rPr lang="sv-SE" sz="1400" dirty="0"/>
              <a:t>Att tvätta sig</a:t>
            </a:r>
          </a:p>
        </p:txBody>
      </p:sp>
      <p:sp>
        <p:nvSpPr>
          <p:cNvPr id="16" name="textruta 15"/>
          <p:cNvSpPr txBox="1"/>
          <p:nvPr/>
        </p:nvSpPr>
        <p:spPr>
          <a:xfrm>
            <a:off x="1835051" y="5696345"/>
            <a:ext cx="1040670" cy="307777"/>
          </a:xfrm>
          <a:prstGeom prst="rect">
            <a:avLst/>
          </a:prstGeom>
          <a:noFill/>
        </p:spPr>
        <p:txBody>
          <a:bodyPr wrap="none" rtlCol="0">
            <a:spAutoFit/>
          </a:bodyPr>
          <a:lstStyle/>
          <a:p>
            <a:r>
              <a:rPr lang="sv-SE" sz="1400" dirty="0"/>
              <a:t>Kroppsvård</a:t>
            </a:r>
          </a:p>
        </p:txBody>
      </p:sp>
      <p:sp>
        <p:nvSpPr>
          <p:cNvPr id="17" name="textruta 16"/>
          <p:cNvSpPr txBox="1"/>
          <p:nvPr/>
        </p:nvSpPr>
        <p:spPr>
          <a:xfrm>
            <a:off x="3467355" y="5805084"/>
            <a:ext cx="1843453" cy="307777"/>
          </a:xfrm>
          <a:prstGeom prst="rect">
            <a:avLst/>
          </a:prstGeom>
          <a:noFill/>
        </p:spPr>
        <p:txBody>
          <a:bodyPr wrap="none" rtlCol="0">
            <a:spAutoFit/>
          </a:bodyPr>
          <a:lstStyle/>
          <a:p>
            <a:r>
              <a:rPr lang="sv-SE" sz="1400" dirty="0"/>
              <a:t>Att sköta toalettbesök</a:t>
            </a:r>
          </a:p>
        </p:txBody>
      </p:sp>
      <p:sp>
        <p:nvSpPr>
          <p:cNvPr id="18" name="textruta 17"/>
          <p:cNvSpPr txBox="1"/>
          <p:nvPr/>
        </p:nvSpPr>
        <p:spPr>
          <a:xfrm>
            <a:off x="5669613" y="5651196"/>
            <a:ext cx="697627" cy="307777"/>
          </a:xfrm>
          <a:prstGeom prst="rect">
            <a:avLst/>
          </a:prstGeom>
          <a:noFill/>
        </p:spPr>
        <p:txBody>
          <a:bodyPr wrap="none" rtlCol="0">
            <a:spAutoFit/>
          </a:bodyPr>
          <a:lstStyle/>
          <a:p>
            <a:r>
              <a:rPr lang="sv-SE" sz="1400" dirty="0"/>
              <a:t>Att äta</a:t>
            </a:r>
          </a:p>
        </p:txBody>
      </p:sp>
      <p:sp>
        <p:nvSpPr>
          <p:cNvPr id="19" name="textruta 18"/>
          <p:cNvSpPr txBox="1"/>
          <p:nvPr/>
        </p:nvSpPr>
        <p:spPr>
          <a:xfrm>
            <a:off x="6721992" y="5388568"/>
            <a:ext cx="912429" cy="307777"/>
          </a:xfrm>
          <a:prstGeom prst="rect">
            <a:avLst/>
          </a:prstGeom>
          <a:noFill/>
        </p:spPr>
        <p:txBody>
          <a:bodyPr wrap="none" rtlCol="0">
            <a:spAutoFit/>
          </a:bodyPr>
          <a:lstStyle/>
          <a:p>
            <a:r>
              <a:rPr lang="sv-SE" sz="1400" dirty="0"/>
              <a:t>Att dricka</a:t>
            </a:r>
          </a:p>
        </p:txBody>
      </p:sp>
      <p:sp>
        <p:nvSpPr>
          <p:cNvPr id="20" name="textruta 19"/>
          <p:cNvSpPr txBox="1"/>
          <p:nvPr/>
        </p:nvSpPr>
        <p:spPr>
          <a:xfrm>
            <a:off x="7848674" y="4531196"/>
            <a:ext cx="982506" cy="738664"/>
          </a:xfrm>
          <a:prstGeom prst="rect">
            <a:avLst/>
          </a:prstGeom>
          <a:noFill/>
        </p:spPr>
        <p:txBody>
          <a:bodyPr wrap="square" rtlCol="0">
            <a:spAutoFit/>
          </a:bodyPr>
          <a:lstStyle/>
          <a:p>
            <a:r>
              <a:rPr lang="sv-SE" sz="1400" dirty="0"/>
              <a:t>Att sköta sin egen hälsa</a:t>
            </a:r>
          </a:p>
        </p:txBody>
      </p:sp>
      <p:cxnSp>
        <p:nvCxnSpPr>
          <p:cNvPr id="22" name="Rak pil 21"/>
          <p:cNvCxnSpPr>
            <a:stCxn id="10" idx="2"/>
          </p:cNvCxnSpPr>
          <p:nvPr/>
        </p:nvCxnSpPr>
        <p:spPr>
          <a:xfrm flipH="1">
            <a:off x="1335505" y="2468597"/>
            <a:ext cx="3053577" cy="280126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4" name="Rak pil 23"/>
          <p:cNvCxnSpPr>
            <a:stCxn id="10" idx="2"/>
          </p:cNvCxnSpPr>
          <p:nvPr/>
        </p:nvCxnSpPr>
        <p:spPr>
          <a:xfrm flipH="1">
            <a:off x="2387464" y="2468597"/>
            <a:ext cx="2001618" cy="323521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6" name="Rak pil 25"/>
          <p:cNvCxnSpPr>
            <a:stCxn id="10" idx="2"/>
            <a:endCxn id="17" idx="0"/>
          </p:cNvCxnSpPr>
          <p:nvPr/>
        </p:nvCxnSpPr>
        <p:spPr>
          <a:xfrm>
            <a:off x="4389082" y="2468597"/>
            <a:ext cx="0" cy="333648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8" name="Rak pil 27"/>
          <p:cNvCxnSpPr>
            <a:stCxn id="10" idx="2"/>
            <a:endCxn id="18" idx="0"/>
          </p:cNvCxnSpPr>
          <p:nvPr/>
        </p:nvCxnSpPr>
        <p:spPr>
          <a:xfrm>
            <a:off x="4389082" y="2468597"/>
            <a:ext cx="1629345" cy="318259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0" name="Rak pil 29"/>
          <p:cNvCxnSpPr>
            <a:stCxn id="10" idx="2"/>
            <a:endCxn id="19" idx="0"/>
          </p:cNvCxnSpPr>
          <p:nvPr/>
        </p:nvCxnSpPr>
        <p:spPr>
          <a:xfrm>
            <a:off x="4389082" y="2468597"/>
            <a:ext cx="2789125" cy="291997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2" name="Rak pil 31"/>
          <p:cNvCxnSpPr>
            <a:stCxn id="10" idx="2"/>
            <a:endCxn id="20" idx="1"/>
          </p:cNvCxnSpPr>
          <p:nvPr/>
        </p:nvCxnSpPr>
        <p:spPr>
          <a:xfrm>
            <a:off x="4389082" y="2468597"/>
            <a:ext cx="3459592" cy="243193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9" name="textruta 28"/>
          <p:cNvSpPr txBox="1"/>
          <p:nvPr/>
        </p:nvSpPr>
        <p:spPr>
          <a:xfrm>
            <a:off x="103569" y="381969"/>
            <a:ext cx="1231936" cy="738664"/>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sz="1400" dirty="0"/>
              <a:t>Kommer att finnas med i beställningen</a:t>
            </a:r>
          </a:p>
        </p:txBody>
      </p:sp>
      <p:sp>
        <p:nvSpPr>
          <p:cNvPr id="31" name="textruta 30"/>
          <p:cNvSpPr txBox="1"/>
          <p:nvPr/>
        </p:nvSpPr>
        <p:spPr>
          <a:xfrm rot="968527">
            <a:off x="6644441" y="774312"/>
            <a:ext cx="2392627" cy="738664"/>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sz="1400" dirty="0"/>
              <a:t>Biståndshandläggarnas                 </a:t>
            </a:r>
          </a:p>
          <a:p>
            <a:r>
              <a:rPr lang="sv-SE" sz="1400" dirty="0"/>
              <a:t>ansvar att inhämta information och bedöma </a:t>
            </a:r>
          </a:p>
        </p:txBody>
      </p:sp>
    </p:spTree>
    <p:extLst>
      <p:ext uri="{BB962C8B-B14F-4D97-AF65-F5344CB8AC3E}">
        <p14:creationId xmlns:p14="http://schemas.microsoft.com/office/powerpoint/2010/main" val="658095719"/>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4" name="Rectangle 6"/>
          <p:cNvSpPr>
            <a:spLocks noChangeArrowheads="1"/>
          </p:cNvSpPr>
          <p:nvPr/>
        </p:nvSpPr>
        <p:spPr bwMode="auto">
          <a:xfrm>
            <a:off x="650334" y="301324"/>
            <a:ext cx="8308614" cy="823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2" tIns="46037" rIns="92072" bIns="46037" anchor="ctr"/>
          <a:lstStyle/>
          <a:p>
            <a:r>
              <a:rPr lang="en-US" sz="3600" b="1" dirty="0">
                <a:solidFill>
                  <a:srgbClr val="002B45"/>
                </a:solidFill>
                <a:latin typeface="+mj-lt"/>
              </a:rPr>
              <a:t>ICF i Individens behov i centrum</a:t>
            </a:r>
          </a:p>
        </p:txBody>
      </p:sp>
      <p:grpSp>
        <p:nvGrpSpPr>
          <p:cNvPr id="8" name="Grupp 7"/>
          <p:cNvGrpSpPr/>
          <p:nvPr/>
        </p:nvGrpSpPr>
        <p:grpSpPr>
          <a:xfrm>
            <a:off x="717301" y="1197746"/>
            <a:ext cx="8247187" cy="4887135"/>
            <a:chOff x="1118536" y="1197745"/>
            <a:chExt cx="8247187" cy="4887135"/>
          </a:xfrm>
        </p:grpSpPr>
        <p:sp>
          <p:nvSpPr>
            <p:cNvPr id="40" name="textruta 39"/>
            <p:cNvSpPr txBox="1"/>
            <p:nvPr/>
          </p:nvSpPr>
          <p:spPr>
            <a:xfrm>
              <a:off x="7246487" y="1527653"/>
              <a:ext cx="2119236" cy="1200329"/>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2400" b="1" i="0" u="none" strike="noStrike" kern="0" cap="none" spc="0" normalizeH="0" baseline="0" noProof="0" dirty="0">
                  <a:ln>
                    <a:noFill/>
                  </a:ln>
                  <a:solidFill>
                    <a:srgbClr val="E98300"/>
                  </a:solidFill>
                  <a:effectLst/>
                  <a:uLnTx/>
                  <a:uFillTx/>
                  <a:latin typeface="Calibri"/>
                </a:rPr>
                <a:t>Livsområden </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2400" b="1" i="0" u="none" strike="noStrike" kern="0" cap="none" spc="0" normalizeH="0" baseline="0" noProof="0" dirty="0">
                  <a:ln>
                    <a:noFill/>
                  </a:ln>
                  <a:solidFill>
                    <a:srgbClr val="E98300"/>
                  </a:solidFill>
                  <a:effectLst/>
                  <a:uLnTx/>
                  <a:uFillTx/>
                  <a:latin typeface="Calibri"/>
                </a:rPr>
                <a:t>(Aktiviteter &amp; delaktighet)</a:t>
              </a:r>
            </a:p>
          </p:txBody>
        </p:sp>
        <p:sp>
          <p:nvSpPr>
            <p:cNvPr id="41" name="textruta 40"/>
            <p:cNvSpPr txBox="1"/>
            <p:nvPr/>
          </p:nvSpPr>
          <p:spPr>
            <a:xfrm>
              <a:off x="7522611" y="3708939"/>
              <a:ext cx="1699096"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2400" b="1" i="0" u="none" strike="noStrike" kern="0" cap="none" spc="0" normalizeH="0" baseline="0" noProof="0" dirty="0">
                  <a:ln>
                    <a:noFill/>
                  </a:ln>
                  <a:solidFill>
                    <a:srgbClr val="0070C0"/>
                  </a:solidFill>
                  <a:effectLst/>
                  <a:uLnTx/>
                  <a:uFillTx/>
                  <a:latin typeface="Calibri"/>
                </a:rPr>
                <a:t>Relaterade faktorer</a:t>
              </a:r>
            </a:p>
          </p:txBody>
        </p:sp>
        <p:sp>
          <p:nvSpPr>
            <p:cNvPr id="42" name="Rektangel med rundade hörn 41"/>
            <p:cNvSpPr/>
            <p:nvPr/>
          </p:nvSpPr>
          <p:spPr bwMode="auto">
            <a:xfrm>
              <a:off x="1211134" y="1197745"/>
              <a:ext cx="5856006" cy="4672684"/>
            </a:xfrm>
            <a:prstGeom prst="roundRect">
              <a:avLst/>
            </a:prstGeom>
            <a:solidFill>
              <a:srgbClr val="0070C0">
                <a:alpha val="54000"/>
              </a:srgbClr>
            </a:solidFill>
            <a:ln w="9525"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black"/>
                </a:solidFill>
                <a:effectLst/>
                <a:uLnTx/>
                <a:uFillTx/>
              </a:endParaRPr>
            </a:p>
          </p:txBody>
        </p:sp>
        <p:grpSp>
          <p:nvGrpSpPr>
            <p:cNvPr id="43" name="Grupp 42"/>
            <p:cNvGrpSpPr/>
            <p:nvPr/>
          </p:nvGrpSpPr>
          <p:grpSpPr>
            <a:xfrm>
              <a:off x="2836705" y="1357985"/>
              <a:ext cx="3000626" cy="557179"/>
              <a:chOff x="3177798" y="1296596"/>
              <a:chExt cx="3521567" cy="619088"/>
            </a:xfrm>
            <a:solidFill>
              <a:schemeClr val="accent3">
                <a:lumMod val="60000"/>
                <a:lumOff val="40000"/>
              </a:schemeClr>
            </a:solidFill>
          </p:grpSpPr>
          <p:sp>
            <p:nvSpPr>
              <p:cNvPr id="60" name="Rektangel med rundade hörn 59"/>
              <p:cNvSpPr/>
              <p:nvPr/>
            </p:nvSpPr>
            <p:spPr bwMode="auto">
              <a:xfrm>
                <a:off x="3177798" y="1296596"/>
                <a:ext cx="3521567" cy="619088"/>
              </a:xfrm>
              <a:prstGeom prst="roundRect">
                <a:avLst/>
              </a:prstGeom>
              <a:grpFill/>
              <a:ln w="9525"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black"/>
                  </a:solidFill>
                  <a:effectLst/>
                  <a:uLnTx/>
                  <a:uFillTx/>
                </a:endParaRPr>
              </a:p>
            </p:txBody>
          </p:sp>
          <p:sp>
            <p:nvSpPr>
              <p:cNvPr id="61" name="Rectangle 2"/>
              <p:cNvSpPr>
                <a:spLocks noChangeArrowheads="1"/>
              </p:cNvSpPr>
              <p:nvPr/>
            </p:nvSpPr>
            <p:spPr bwMode="auto">
              <a:xfrm>
                <a:off x="3224050" y="1307684"/>
                <a:ext cx="3390806" cy="582067"/>
              </a:xfrm>
              <a:prstGeom prst="rect">
                <a:avLst/>
              </a:prstGeom>
              <a:noFill/>
              <a:ln w="9525">
                <a:noFill/>
                <a:miter lim="800000"/>
                <a:headEnd/>
                <a:tailEnd/>
              </a:ln>
              <a:extLst/>
            </p:spPr>
            <p:txBody>
              <a:bodyPr wrap="square" lIns="92072" tIns="46037" rIns="92072" bIns="46037">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err="1">
                    <a:ln>
                      <a:noFill/>
                    </a:ln>
                    <a:solidFill>
                      <a:srgbClr val="000000"/>
                    </a:solidFill>
                    <a:effectLst/>
                    <a:uLnTx/>
                    <a:uFillTx/>
                    <a:latin typeface="Arial"/>
                  </a:rPr>
                  <a:t>Hälsotillstånd</a:t>
                </a:r>
                <a:r>
                  <a:rPr kumimoji="0" lang="en-US" sz="2800" b="0" i="0" u="none" strike="noStrike" kern="0" cap="none" spc="0" normalizeH="0" baseline="0" noProof="0" dirty="0">
                    <a:ln>
                      <a:noFill/>
                    </a:ln>
                    <a:solidFill>
                      <a:srgbClr val="000000"/>
                    </a:solidFill>
                    <a:effectLst/>
                    <a:uLnTx/>
                    <a:uFillTx/>
                    <a:latin typeface="Arial"/>
                  </a:rPr>
                  <a:t> </a:t>
                </a:r>
                <a:r>
                  <a:rPr kumimoji="0" lang="en-US" sz="1600" b="0" i="0" u="none" strike="noStrike" kern="0" cap="none" spc="0" normalizeH="0" baseline="0" noProof="0" dirty="0">
                    <a:ln>
                      <a:noFill/>
                    </a:ln>
                    <a:solidFill>
                      <a:srgbClr val="000000"/>
                    </a:solidFill>
                    <a:effectLst/>
                    <a:uLnTx/>
                    <a:uFillTx/>
                    <a:latin typeface="Arial"/>
                  </a:rPr>
                  <a:t>(ICD)</a:t>
                </a:r>
              </a:p>
            </p:txBody>
          </p:sp>
        </p:grpSp>
        <p:sp>
          <p:nvSpPr>
            <p:cNvPr id="44" name="Text Box 12"/>
            <p:cNvSpPr txBox="1">
              <a:spLocks noChangeArrowheads="1"/>
            </p:cNvSpPr>
            <p:nvPr/>
          </p:nvSpPr>
          <p:spPr bwMode="auto">
            <a:xfrm>
              <a:off x="1417320" y="4666323"/>
              <a:ext cx="2249424" cy="95410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2800" b="0" i="0" u="none" strike="noStrike" kern="0" cap="none" spc="0" normalizeH="0" baseline="0" noProof="0" dirty="0" err="1">
                  <a:ln>
                    <a:noFill/>
                  </a:ln>
                  <a:solidFill>
                    <a:srgbClr val="000000"/>
                  </a:solidFill>
                  <a:effectLst/>
                  <a:uLnTx/>
                  <a:uFillTx/>
                  <a:latin typeface="Arial" pitchFamily="34" charset="0"/>
                  <a:ea typeface="ＭＳ Ｐゴシック" pitchFamily="34" charset="-128"/>
                </a:rPr>
                <a:t>Omgivnings-faktorer</a:t>
              </a:r>
              <a:endParaRPr kumimoji="0" lang="en-US" sz="2800" b="0" i="0" u="none" strike="noStrike" kern="0" cap="none" spc="0" normalizeH="0" baseline="0" noProof="0" dirty="0">
                <a:ln>
                  <a:noFill/>
                </a:ln>
                <a:solidFill>
                  <a:srgbClr val="000000"/>
                </a:solidFill>
                <a:effectLst/>
                <a:uLnTx/>
                <a:uFillTx/>
                <a:latin typeface="Arial" pitchFamily="34" charset="0"/>
                <a:ea typeface="ＭＳ Ｐゴシック" pitchFamily="34" charset="-128"/>
              </a:endParaRPr>
            </a:p>
          </p:txBody>
        </p:sp>
        <p:sp>
          <p:nvSpPr>
            <p:cNvPr id="45" name="Text Box 13"/>
            <p:cNvSpPr txBox="1">
              <a:spLocks noChangeArrowheads="1"/>
            </p:cNvSpPr>
            <p:nvPr/>
          </p:nvSpPr>
          <p:spPr bwMode="auto">
            <a:xfrm>
              <a:off x="4235298" y="4851009"/>
              <a:ext cx="2687861"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2800" b="0" i="0" u="none" strike="noStrike" kern="0" cap="none" spc="0" normalizeH="0" baseline="0" noProof="0" dirty="0">
                  <a:ln>
                    <a:noFill/>
                  </a:ln>
                  <a:solidFill>
                    <a:srgbClr val="000000"/>
                  </a:solidFill>
                  <a:effectLst/>
                  <a:uLnTx/>
                  <a:uFillTx/>
                  <a:latin typeface="Arial" pitchFamily="34" charset="0"/>
                  <a:ea typeface="ＭＳ Ｐゴシック" pitchFamily="34" charset="-128"/>
                </a:rPr>
                <a:t>Personfaktorer</a:t>
              </a:r>
            </a:p>
          </p:txBody>
        </p:sp>
        <p:sp>
          <p:nvSpPr>
            <p:cNvPr id="46" name="Text Box 19"/>
            <p:cNvSpPr txBox="1">
              <a:spLocks noChangeArrowheads="1"/>
            </p:cNvSpPr>
            <p:nvPr/>
          </p:nvSpPr>
          <p:spPr bwMode="auto">
            <a:xfrm>
              <a:off x="1118536" y="2608108"/>
              <a:ext cx="158580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err="1">
                  <a:ln>
                    <a:noFill/>
                  </a:ln>
                  <a:solidFill>
                    <a:srgbClr val="000000"/>
                  </a:solidFill>
                  <a:effectLst/>
                  <a:uLnTx/>
                  <a:uFillTx/>
                  <a:latin typeface="Arial" pitchFamily="34" charset="0"/>
                  <a:ea typeface="ＭＳ Ｐゴシック" pitchFamily="34" charset="-128"/>
                </a:rPr>
                <a:t>Kropps-funktion</a:t>
              </a:r>
              <a:endParaRPr kumimoji="0" lang="en-US" sz="2800" b="0" i="0" u="none" strike="noStrike" kern="0" cap="none" spc="0" normalizeH="0" baseline="0" noProof="0" dirty="0">
                <a:ln>
                  <a:noFill/>
                </a:ln>
                <a:solidFill>
                  <a:srgbClr val="000000"/>
                </a:solidFill>
                <a:effectLst/>
                <a:uLnTx/>
                <a:uFillTx/>
                <a:latin typeface="Arial" pitchFamily="34" charset="0"/>
                <a:ea typeface="ＭＳ Ｐゴシック" pitchFamily="34" charset="-128"/>
              </a:endParaRPr>
            </a:p>
          </p:txBody>
        </p:sp>
        <p:sp>
          <p:nvSpPr>
            <p:cNvPr id="47" name="Text Box 19"/>
            <p:cNvSpPr txBox="1">
              <a:spLocks noChangeArrowheads="1"/>
            </p:cNvSpPr>
            <p:nvPr/>
          </p:nvSpPr>
          <p:spPr bwMode="auto">
            <a:xfrm>
              <a:off x="5401061" y="2636911"/>
              <a:ext cx="174515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err="1">
                  <a:ln>
                    <a:noFill/>
                  </a:ln>
                  <a:solidFill>
                    <a:srgbClr val="000000"/>
                  </a:solidFill>
                  <a:effectLst/>
                  <a:uLnTx/>
                  <a:uFillTx/>
                  <a:latin typeface="Arial" pitchFamily="34" charset="0"/>
                  <a:ea typeface="ＭＳ Ｐゴシック" pitchFamily="34" charset="-128"/>
                </a:rPr>
                <a:t>Kropps-struktur</a:t>
              </a:r>
              <a:endParaRPr kumimoji="0" lang="en-US" sz="2800" b="0" i="0" u="none" strike="noStrike" kern="0" cap="none" spc="0" normalizeH="0" baseline="0" noProof="0" dirty="0">
                <a:ln>
                  <a:noFill/>
                </a:ln>
                <a:solidFill>
                  <a:srgbClr val="000000"/>
                </a:solidFill>
                <a:effectLst/>
                <a:uLnTx/>
                <a:uFillTx/>
                <a:latin typeface="Arial" pitchFamily="34" charset="0"/>
                <a:ea typeface="ＭＳ Ｐゴシック" pitchFamily="34" charset="-128"/>
              </a:endParaRPr>
            </a:p>
          </p:txBody>
        </p:sp>
        <p:cxnSp>
          <p:nvCxnSpPr>
            <p:cNvPr id="49" name="Rak pil 48"/>
            <p:cNvCxnSpPr/>
            <p:nvPr/>
          </p:nvCxnSpPr>
          <p:spPr bwMode="auto">
            <a:xfrm flipH="1">
              <a:off x="7067140" y="3970402"/>
              <a:ext cx="455471" cy="250685"/>
            </a:xfrm>
            <a:prstGeom prst="straightConnector1">
              <a:avLst/>
            </a:prstGeom>
            <a:solidFill>
              <a:srgbClr val="4F81BD"/>
            </a:solidFill>
            <a:ln w="19050" cap="flat" cmpd="sng" algn="ctr">
              <a:solidFill>
                <a:srgbClr val="0070C0"/>
              </a:solidFill>
              <a:prstDash val="solid"/>
              <a:round/>
              <a:headEnd type="none" w="med" len="med"/>
              <a:tailEnd type="arrow"/>
            </a:ln>
            <a:effectLst/>
          </p:spPr>
        </p:cxnSp>
        <p:grpSp>
          <p:nvGrpSpPr>
            <p:cNvPr id="51" name="Grupp 50"/>
            <p:cNvGrpSpPr/>
            <p:nvPr/>
          </p:nvGrpSpPr>
          <p:grpSpPr>
            <a:xfrm>
              <a:off x="3317051" y="2636911"/>
              <a:ext cx="1533898" cy="1562282"/>
              <a:chOff x="3068454" y="2047232"/>
              <a:chExt cx="1661723" cy="1735869"/>
            </a:xfrm>
          </p:grpSpPr>
          <p:sp>
            <p:nvSpPr>
              <p:cNvPr id="58" name="Ellips 57"/>
              <p:cNvSpPr/>
              <p:nvPr/>
            </p:nvSpPr>
            <p:spPr bwMode="auto">
              <a:xfrm>
                <a:off x="3068454" y="2047232"/>
                <a:ext cx="1661723" cy="1735869"/>
              </a:xfrm>
              <a:prstGeom prst="ellipse">
                <a:avLst/>
              </a:prstGeom>
              <a:solidFill>
                <a:srgbClr val="E98300"/>
              </a:solidFill>
              <a:ln w="9525"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black"/>
                  </a:solidFill>
                  <a:effectLst/>
                  <a:uLnTx/>
                  <a:uFillTx/>
                </a:endParaRPr>
              </a:p>
            </p:txBody>
          </p:sp>
          <p:pic>
            <p:nvPicPr>
              <p:cNvPr id="59" name="Picture 2"/>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3411063" y="2276684"/>
                <a:ext cx="881982" cy="1336336"/>
              </a:xfrm>
              <a:prstGeom prst="rect">
                <a:avLst/>
              </a:prstGeom>
              <a:solidFill>
                <a:srgbClr val="F79646">
                  <a:lumMod val="40000"/>
                  <a:lumOff val="60000"/>
                </a:srgbClr>
              </a:solidFill>
            </p:spPr>
          </p:pic>
        </p:grpSp>
        <p:cxnSp>
          <p:nvCxnSpPr>
            <p:cNvPr id="52" name="Rak pil 51"/>
            <p:cNvCxnSpPr/>
            <p:nvPr/>
          </p:nvCxnSpPr>
          <p:spPr bwMode="auto">
            <a:xfrm flipH="1">
              <a:off x="4850949" y="1725289"/>
              <a:ext cx="2393913" cy="1398033"/>
            </a:xfrm>
            <a:prstGeom prst="straightConnector1">
              <a:avLst/>
            </a:prstGeom>
            <a:solidFill>
              <a:srgbClr val="4F81BD"/>
            </a:solidFill>
            <a:ln w="19050" cap="flat" cmpd="sng" algn="ctr">
              <a:solidFill>
                <a:srgbClr val="E98300"/>
              </a:solidFill>
              <a:prstDash val="solid"/>
              <a:round/>
              <a:headEnd type="none" w="med" len="med"/>
              <a:tailEnd type="arrow"/>
            </a:ln>
            <a:effectLst/>
          </p:spPr>
        </p:cxnSp>
        <p:cxnSp>
          <p:nvCxnSpPr>
            <p:cNvPr id="53" name="Rak pil 52"/>
            <p:cNvCxnSpPr/>
            <p:nvPr/>
          </p:nvCxnSpPr>
          <p:spPr>
            <a:xfrm flipV="1">
              <a:off x="2577933" y="4046120"/>
              <a:ext cx="1055372" cy="676876"/>
            </a:xfrm>
            <a:prstGeom prst="straightConnector1">
              <a:avLst/>
            </a:prstGeom>
            <a:noFill/>
            <a:ln w="19050" cap="flat" cmpd="sng" algn="ctr">
              <a:solidFill>
                <a:sysClr val="windowText" lastClr="000000"/>
              </a:solidFill>
              <a:prstDash val="solid"/>
              <a:headEnd type="arrow"/>
              <a:tailEnd type="arrow"/>
            </a:ln>
            <a:effectLst/>
          </p:spPr>
        </p:cxnSp>
        <p:cxnSp>
          <p:nvCxnSpPr>
            <p:cNvPr id="54" name="Rak pil 53"/>
            <p:cNvCxnSpPr/>
            <p:nvPr/>
          </p:nvCxnSpPr>
          <p:spPr>
            <a:xfrm>
              <a:off x="2609368" y="3010552"/>
              <a:ext cx="707683" cy="231183"/>
            </a:xfrm>
            <a:prstGeom prst="straightConnector1">
              <a:avLst/>
            </a:prstGeom>
            <a:noFill/>
            <a:ln w="19050" cap="flat" cmpd="sng" algn="ctr">
              <a:solidFill>
                <a:sysClr val="windowText" lastClr="000000"/>
              </a:solidFill>
              <a:prstDash val="solid"/>
              <a:headEnd type="arrow"/>
              <a:tailEnd type="arrow"/>
            </a:ln>
            <a:effectLst/>
          </p:spPr>
        </p:cxnSp>
        <p:cxnSp>
          <p:nvCxnSpPr>
            <p:cNvPr id="55" name="Rak pil 54"/>
            <p:cNvCxnSpPr/>
            <p:nvPr/>
          </p:nvCxnSpPr>
          <p:spPr>
            <a:xfrm>
              <a:off x="4057784" y="1957396"/>
              <a:ext cx="21814" cy="679515"/>
            </a:xfrm>
            <a:prstGeom prst="straightConnector1">
              <a:avLst/>
            </a:prstGeom>
            <a:noFill/>
            <a:ln w="19050" cap="flat" cmpd="sng" algn="ctr">
              <a:solidFill>
                <a:sysClr val="windowText" lastClr="000000"/>
              </a:solidFill>
              <a:prstDash val="solid"/>
              <a:headEnd type="arrow"/>
              <a:tailEnd type="arrow"/>
            </a:ln>
            <a:effectLst/>
          </p:spPr>
        </p:cxnSp>
        <p:cxnSp>
          <p:nvCxnSpPr>
            <p:cNvPr id="56" name="Rak pil 55"/>
            <p:cNvCxnSpPr/>
            <p:nvPr/>
          </p:nvCxnSpPr>
          <p:spPr>
            <a:xfrm flipH="1">
              <a:off x="4850949" y="3070390"/>
              <a:ext cx="718086" cy="347662"/>
            </a:xfrm>
            <a:prstGeom prst="straightConnector1">
              <a:avLst/>
            </a:prstGeom>
            <a:noFill/>
            <a:ln w="19050" cap="flat" cmpd="sng" algn="ctr">
              <a:solidFill>
                <a:sysClr val="windowText" lastClr="000000"/>
              </a:solidFill>
              <a:prstDash val="solid"/>
              <a:headEnd type="arrow"/>
              <a:tailEnd type="arrow"/>
            </a:ln>
            <a:effectLst/>
          </p:spPr>
        </p:cxnSp>
        <p:cxnSp>
          <p:nvCxnSpPr>
            <p:cNvPr id="57" name="Rak pil 56"/>
            <p:cNvCxnSpPr>
              <a:stCxn id="58" idx="5"/>
            </p:cNvCxnSpPr>
            <p:nvPr/>
          </p:nvCxnSpPr>
          <p:spPr>
            <a:xfrm>
              <a:off x="4626315" y="3970402"/>
              <a:ext cx="1081526" cy="882208"/>
            </a:xfrm>
            <a:prstGeom prst="straightConnector1">
              <a:avLst/>
            </a:prstGeom>
            <a:noFill/>
            <a:ln w="19050" cap="flat" cmpd="sng" algn="ctr">
              <a:solidFill>
                <a:sysClr val="windowText" lastClr="000000"/>
              </a:solidFill>
              <a:prstDash val="solid"/>
              <a:headEnd type="arrow"/>
              <a:tailEnd type="arrow"/>
            </a:ln>
            <a:effectLst/>
          </p:spPr>
        </p:cxnSp>
        <p:sp>
          <p:nvSpPr>
            <p:cNvPr id="2" name="textruta 1"/>
            <p:cNvSpPr txBox="1"/>
            <p:nvPr/>
          </p:nvSpPr>
          <p:spPr>
            <a:xfrm>
              <a:off x="1192989" y="5869436"/>
              <a:ext cx="5874151" cy="215444"/>
            </a:xfrm>
            <a:prstGeom prst="rect">
              <a:avLst/>
            </a:prstGeom>
            <a:noFill/>
          </p:spPr>
          <p:txBody>
            <a:bodyPr wrap="square" rtlCol="0">
              <a:spAutoFit/>
            </a:bodyPr>
            <a:lstStyle/>
            <a:p>
              <a:r>
                <a:rPr lang="en-US" sz="800" dirty="0" err="1"/>
                <a:t>Figuren</a:t>
              </a:r>
              <a:r>
                <a:rPr lang="en-US" sz="800" dirty="0"/>
                <a:t> med </a:t>
              </a:r>
              <a:r>
                <a:rPr lang="en-US" sz="800" dirty="0" err="1"/>
                <a:t>damsugaren</a:t>
              </a:r>
              <a:r>
                <a:rPr lang="en-US" sz="800" dirty="0"/>
                <a:t>: Illustrations copyright by TAI TAKAHASHI, International University of Health and Welfare.</a:t>
              </a:r>
            </a:p>
          </p:txBody>
        </p:sp>
      </p:grpSp>
      <p:sp>
        <p:nvSpPr>
          <p:cNvPr id="3" name="Platshållare för sidfot 2"/>
          <p:cNvSpPr>
            <a:spLocks noGrp="1"/>
          </p:cNvSpPr>
          <p:nvPr>
            <p:ph type="ftr" sz="quarter" idx="11"/>
          </p:nvPr>
        </p:nvSpPr>
        <p:spPr/>
        <p:txBody>
          <a:bodyPr/>
          <a:lstStyle/>
          <a:p>
            <a:r>
              <a:rPr lang="sv-SE"/>
              <a:t>Individens behov i centrum</a:t>
            </a:r>
          </a:p>
        </p:txBody>
      </p:sp>
      <p:sp>
        <p:nvSpPr>
          <p:cNvPr id="4" name="Platshållare för bildnummer 3"/>
          <p:cNvSpPr>
            <a:spLocks noGrp="1"/>
          </p:cNvSpPr>
          <p:nvPr>
            <p:ph type="sldNum" sz="quarter" idx="12"/>
          </p:nvPr>
        </p:nvSpPr>
        <p:spPr/>
        <p:txBody>
          <a:bodyPr/>
          <a:lstStyle/>
          <a:p>
            <a:fld id="{F3A1DABF-CD59-47A1-8187-10F3203EF599}" type="slidenum">
              <a:rPr lang="sv-SE" smtClean="0"/>
              <a:t>16</a:t>
            </a:fld>
            <a:endParaRPr lang="sv-SE"/>
          </a:p>
        </p:txBody>
      </p:sp>
    </p:spTree>
    <p:extLst>
      <p:ext uri="{BB962C8B-B14F-4D97-AF65-F5344CB8AC3E}">
        <p14:creationId xmlns:p14="http://schemas.microsoft.com/office/powerpoint/2010/main" val="137342513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title"/>
          </p:nvPr>
        </p:nvSpPr>
        <p:spPr/>
        <p:txBody>
          <a:bodyPr/>
          <a:lstStyle/>
          <a:p>
            <a:r>
              <a:rPr lang="sv-SE" sz="3600" dirty="0"/>
              <a:t>Relaterade faktorer</a:t>
            </a:r>
            <a:br>
              <a:rPr lang="sv-SE" sz="3600" dirty="0">
                <a:ea typeface="ＭＳ Ｐゴシック" pitchFamily="34" charset="-128"/>
              </a:rPr>
            </a:br>
            <a:endParaRPr lang="sv-SE" dirty="0"/>
          </a:p>
        </p:txBody>
      </p:sp>
      <p:sp>
        <p:nvSpPr>
          <p:cNvPr id="4" name="Platshållare för sidfot 3"/>
          <p:cNvSpPr>
            <a:spLocks noGrp="1"/>
          </p:cNvSpPr>
          <p:nvPr>
            <p:ph type="ftr" sz="quarter" idx="11"/>
          </p:nvPr>
        </p:nvSpPr>
        <p:spPr/>
        <p:txBody>
          <a:bodyPr/>
          <a:lstStyle/>
          <a:p>
            <a:r>
              <a:rPr lang="sv-SE"/>
              <a:t>Äldres behov i centrum</a:t>
            </a:r>
          </a:p>
        </p:txBody>
      </p:sp>
      <p:sp>
        <p:nvSpPr>
          <p:cNvPr id="2" name="Platshållare för bildnummer 1"/>
          <p:cNvSpPr>
            <a:spLocks noGrp="1"/>
          </p:cNvSpPr>
          <p:nvPr>
            <p:ph type="sldNum" sz="quarter" idx="12"/>
          </p:nvPr>
        </p:nvSpPr>
        <p:spPr/>
        <p:txBody>
          <a:bodyPr/>
          <a:lstStyle/>
          <a:p>
            <a:fld id="{F3A1DABF-CD59-47A1-8187-10F3203EF599}" type="slidenum">
              <a:rPr lang="sv-SE" smtClean="0"/>
              <a:t>17</a:t>
            </a:fld>
            <a:endParaRPr lang="sv-SE"/>
          </a:p>
        </p:txBody>
      </p:sp>
      <p:sp>
        <p:nvSpPr>
          <p:cNvPr id="6" name="Platshållare för innehåll 5"/>
          <p:cNvSpPr>
            <a:spLocks noGrp="1"/>
          </p:cNvSpPr>
          <p:nvPr>
            <p:ph sz="quarter" idx="13"/>
          </p:nvPr>
        </p:nvSpPr>
        <p:spPr>
          <a:xfrm>
            <a:off x="284674" y="1539120"/>
            <a:ext cx="6901543" cy="4989491"/>
          </a:xfrm>
        </p:spPr>
        <p:txBody>
          <a:bodyPr>
            <a:normAutofit lnSpcReduction="10000"/>
          </a:bodyPr>
          <a:lstStyle/>
          <a:p>
            <a:pPr marL="0" indent="0">
              <a:buNone/>
            </a:pPr>
            <a:endParaRPr lang="sv-SE" sz="2400" dirty="0">
              <a:ea typeface="ＭＳ Ｐゴシック" pitchFamily="34" charset="-128"/>
            </a:endParaRPr>
          </a:p>
          <a:p>
            <a:pPr marL="0" indent="0">
              <a:buNone/>
            </a:pPr>
            <a:endParaRPr lang="sv-SE" sz="2400" dirty="0">
              <a:ea typeface="ＭＳ Ｐゴシック" pitchFamily="34" charset="-128"/>
            </a:endParaRPr>
          </a:p>
          <a:p>
            <a:pPr marL="0" indent="0">
              <a:buNone/>
            </a:pPr>
            <a:r>
              <a:rPr lang="sv-SE" sz="2600" dirty="0">
                <a:ea typeface="ＭＳ Ｐゴシック" pitchFamily="34" charset="-128"/>
              </a:rPr>
              <a:t>Personfaktorer</a:t>
            </a:r>
          </a:p>
          <a:p>
            <a:pPr marL="0" indent="0">
              <a:buNone/>
            </a:pPr>
            <a:r>
              <a:rPr lang="sv-SE" sz="2200" b="0" dirty="0">
                <a:ea typeface="ＭＳ Ｐゴシック" pitchFamily="34" charset="-128"/>
              </a:rPr>
              <a:t>Ex. intressen, självständig, vem jag är</a:t>
            </a:r>
          </a:p>
          <a:p>
            <a:pPr marL="0" indent="0">
              <a:buNone/>
            </a:pPr>
            <a:r>
              <a:rPr lang="sv-SE" sz="2600" dirty="0">
                <a:ea typeface="ＭＳ Ｐゴシック" pitchFamily="34" charset="-128"/>
              </a:rPr>
              <a:t>Omgivningsfaktorer</a:t>
            </a:r>
          </a:p>
          <a:p>
            <a:pPr marL="0" indent="0">
              <a:buNone/>
            </a:pPr>
            <a:r>
              <a:rPr lang="sv-SE" sz="2200" b="0" dirty="0">
                <a:ea typeface="ＭＳ Ｐゴシック" pitchFamily="34" charset="-128"/>
              </a:rPr>
              <a:t>Ex. hjälpmedel, färdtjänst, hur jag bor</a:t>
            </a:r>
          </a:p>
          <a:p>
            <a:pPr marL="0" indent="0">
              <a:buNone/>
            </a:pPr>
            <a:r>
              <a:rPr lang="sv-SE" sz="2600" dirty="0">
                <a:ea typeface="ＭＳ Ｐゴシック" pitchFamily="34" charset="-128"/>
              </a:rPr>
              <a:t>Kroppsfunktioner och kroppsstrukturer</a:t>
            </a:r>
          </a:p>
          <a:p>
            <a:pPr marL="0" indent="0">
              <a:buNone/>
            </a:pPr>
            <a:r>
              <a:rPr lang="sv-SE" sz="2200" b="0" dirty="0"/>
              <a:t>Ex. en svaghet i en kroppsdel, svårt att gå, andningsproblem, bensår</a:t>
            </a:r>
          </a:p>
          <a:p>
            <a:pPr marL="0" indent="0">
              <a:buNone/>
            </a:pPr>
            <a:r>
              <a:rPr lang="sv-SE" sz="2600" dirty="0"/>
              <a:t>Hälsotillstånd</a:t>
            </a:r>
          </a:p>
          <a:p>
            <a:pPr marL="0" indent="0">
              <a:buNone/>
            </a:pPr>
            <a:r>
              <a:rPr lang="sv-SE" sz="2200" dirty="0"/>
              <a:t>Ex. diagnoser</a:t>
            </a:r>
          </a:p>
          <a:p>
            <a:pPr marL="0" indent="0">
              <a:buNone/>
            </a:pPr>
            <a:endParaRPr lang="sv-SE" sz="1800" b="0" dirty="0"/>
          </a:p>
          <a:p>
            <a:endParaRPr lang="sv-SE" dirty="0"/>
          </a:p>
        </p:txBody>
      </p:sp>
      <p:pic>
        <p:nvPicPr>
          <p:cNvPr id="1026" name="Picture 2"/>
          <p:cNvPicPr>
            <a:picLocks noGrp="1" noChangeAspect="1" noChangeArrowheads="1"/>
          </p:cNvPicPr>
          <p:nvPr>
            <p:ph type="pic" sz="quarter" idx="14"/>
          </p:nvPr>
        </p:nvPicPr>
        <p:blipFill>
          <a:blip r:embed="rId3" cstate="email">
            <a:extLst>
              <a:ext uri="{28A0092B-C50C-407E-A947-70E740481C1C}">
                <a14:useLocalDpi xmlns:a14="http://schemas.microsoft.com/office/drawing/2010/main" val="0"/>
              </a:ext>
            </a:extLst>
          </a:blip>
          <a:srcRect l="14518" r="14518"/>
          <a:stretch>
            <a:fillRect/>
          </a:stretch>
        </p:blipFill>
        <p:spPr bwMode="auto">
          <a:xfrm>
            <a:off x="5187686" y="1181013"/>
            <a:ext cx="3196900" cy="2999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ruta 6"/>
          <p:cNvSpPr txBox="1"/>
          <p:nvPr/>
        </p:nvSpPr>
        <p:spPr>
          <a:xfrm rot="968527">
            <a:off x="6056086" y="619681"/>
            <a:ext cx="2924472" cy="523220"/>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sz="1400" dirty="0"/>
              <a:t>Biståndshandläggarnas     </a:t>
            </a:r>
          </a:p>
          <a:p>
            <a:r>
              <a:rPr lang="sv-SE" sz="1400" dirty="0"/>
              <a:t>             ansvar att samla information</a:t>
            </a:r>
          </a:p>
        </p:txBody>
      </p:sp>
      <p:sp>
        <p:nvSpPr>
          <p:cNvPr id="8" name="textruta 7"/>
          <p:cNvSpPr txBox="1"/>
          <p:nvPr/>
        </p:nvSpPr>
        <p:spPr>
          <a:xfrm>
            <a:off x="7011237" y="5772674"/>
            <a:ext cx="1984406" cy="523220"/>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sz="1400" dirty="0"/>
              <a:t>Kommer att finnas med i beställningen</a:t>
            </a:r>
          </a:p>
        </p:txBody>
      </p:sp>
    </p:spTree>
    <p:extLst>
      <p:ext uri="{BB962C8B-B14F-4D97-AF65-F5344CB8AC3E}">
        <p14:creationId xmlns:p14="http://schemas.microsoft.com/office/powerpoint/2010/main" val="2011457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600" dirty="0"/>
              <a:t>Viktiga begrepp</a:t>
            </a:r>
          </a:p>
        </p:txBody>
      </p:sp>
      <p:sp>
        <p:nvSpPr>
          <p:cNvPr id="4" name="Platshållare för datum 3"/>
          <p:cNvSpPr>
            <a:spLocks noGrp="1"/>
          </p:cNvSpPr>
          <p:nvPr>
            <p:ph type="dt" sz="half" idx="10"/>
          </p:nvPr>
        </p:nvSpPr>
        <p:spPr/>
        <p:txBody>
          <a:bodyPr/>
          <a:lstStyle/>
          <a:p>
            <a:fld id="{8BA9E2CD-11BA-42EB-8FF7-2EF502426A48}"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3" name="Platshållare för innehåll 2"/>
          <p:cNvSpPr>
            <a:spLocks noGrp="1"/>
          </p:cNvSpPr>
          <p:nvPr>
            <p:ph idx="1"/>
          </p:nvPr>
        </p:nvSpPr>
        <p:spPr/>
        <p:txBody>
          <a:bodyPr/>
          <a:lstStyle/>
          <a:p>
            <a:endParaRPr lang="sv-SE" dirty="0"/>
          </a:p>
        </p:txBody>
      </p:sp>
      <p:graphicFrame>
        <p:nvGraphicFramePr>
          <p:cNvPr id="8" name="Diagram 7"/>
          <p:cNvGraphicFramePr/>
          <p:nvPr>
            <p:extLst>
              <p:ext uri="{D42A27DB-BD31-4B8C-83A1-F6EECF244321}">
                <p14:modId xmlns:p14="http://schemas.microsoft.com/office/powerpoint/2010/main" val="669976869"/>
              </p:ext>
            </p:extLst>
          </p:nvPr>
        </p:nvGraphicFramePr>
        <p:xfrm>
          <a:off x="814039" y="869795"/>
          <a:ext cx="7444744" cy="5507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8224997"/>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Bedöma </a:t>
            </a:r>
            <a:r>
              <a:rPr lang="sv-SE" sz="3600" dirty="0"/>
              <a:t>behov</a:t>
            </a:r>
          </a:p>
        </p:txBody>
      </p:sp>
      <p:sp>
        <p:nvSpPr>
          <p:cNvPr id="3" name="Platshållare för innehåll 2"/>
          <p:cNvSpPr>
            <a:spLocks noGrp="1"/>
          </p:cNvSpPr>
          <p:nvPr>
            <p:ph idx="1"/>
          </p:nvPr>
        </p:nvSpPr>
        <p:spPr/>
        <p:txBody>
          <a:bodyPr/>
          <a:lstStyle/>
          <a:p>
            <a:r>
              <a:rPr lang="sv-SE" b="1" dirty="0"/>
              <a:t>Bedömt funktionstillstånd </a:t>
            </a:r>
            <a:r>
              <a:rPr lang="sv-SE" dirty="0"/>
              <a:t>– Nuläge</a:t>
            </a:r>
          </a:p>
          <a:p>
            <a:endParaRPr lang="sv-SE" dirty="0"/>
          </a:p>
          <a:p>
            <a:r>
              <a:rPr lang="sv-SE" b="1" dirty="0"/>
              <a:t>Avsett funktionstillstånd</a:t>
            </a:r>
            <a:r>
              <a:rPr lang="sv-SE" dirty="0"/>
              <a:t> – Mål</a:t>
            </a:r>
          </a:p>
          <a:p>
            <a:pPr marL="0" indent="0">
              <a:buNone/>
            </a:pPr>
            <a:endParaRPr lang="sv-SE" dirty="0"/>
          </a:p>
          <a:p>
            <a:r>
              <a:rPr lang="sv-SE" b="1" dirty="0"/>
              <a:t>Övergripande mål</a:t>
            </a:r>
          </a:p>
          <a:p>
            <a:endParaRPr lang="sv-SE" dirty="0"/>
          </a:p>
        </p:txBody>
      </p:sp>
      <p:sp>
        <p:nvSpPr>
          <p:cNvPr id="4" name="Platshållare för datum 3"/>
          <p:cNvSpPr>
            <a:spLocks noGrp="1"/>
          </p:cNvSpPr>
          <p:nvPr>
            <p:ph type="dt" sz="half" idx="10"/>
          </p:nvPr>
        </p:nvSpPr>
        <p:spPr/>
        <p:txBody>
          <a:bodyPr/>
          <a:lstStyle/>
          <a:p>
            <a:fld id="{B0168EC9-6E53-43ED-A6E0-A2B4B5929ECF}"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pic>
        <p:nvPicPr>
          <p:cNvPr id="7" name="Bildobjekt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716290" y="2913783"/>
            <a:ext cx="4502159" cy="3329247"/>
          </a:xfrm>
          <a:prstGeom prst="rect">
            <a:avLst/>
          </a:prstGeom>
        </p:spPr>
      </p:pic>
      <p:sp>
        <p:nvSpPr>
          <p:cNvPr id="8" name="textruta 7"/>
          <p:cNvSpPr txBox="1"/>
          <p:nvPr/>
        </p:nvSpPr>
        <p:spPr>
          <a:xfrm>
            <a:off x="237796" y="5029451"/>
            <a:ext cx="2584799" cy="646331"/>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Kommer att finnas med i beställningen</a:t>
            </a:r>
          </a:p>
        </p:txBody>
      </p:sp>
      <p:sp>
        <p:nvSpPr>
          <p:cNvPr id="9" name="textruta 8"/>
          <p:cNvSpPr txBox="1"/>
          <p:nvPr/>
        </p:nvSpPr>
        <p:spPr>
          <a:xfrm rot="968527">
            <a:off x="5932339" y="1381641"/>
            <a:ext cx="2790215" cy="923330"/>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Biståndshandläggarnas     </a:t>
            </a:r>
          </a:p>
          <a:p>
            <a:r>
              <a:rPr lang="sv-SE" dirty="0"/>
              <a:t>             ansvar att samla information</a:t>
            </a:r>
          </a:p>
        </p:txBody>
      </p:sp>
    </p:spTree>
    <p:extLst>
      <p:ext uri="{BB962C8B-B14F-4D97-AF65-F5344CB8AC3E}">
        <p14:creationId xmlns:p14="http://schemas.microsoft.com/office/powerpoint/2010/main" val="3242075267"/>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32756" y="533400"/>
            <a:ext cx="8702222" cy="468179"/>
          </a:xfrm>
        </p:spPr>
        <p:txBody>
          <a:bodyPr>
            <a:noAutofit/>
          </a:bodyPr>
          <a:lstStyle/>
          <a:p>
            <a:r>
              <a:rPr lang="sv-SE" sz="3600" b="1" dirty="0"/>
              <a:t>Grad av begränsning </a:t>
            </a:r>
          </a:p>
        </p:txBody>
      </p:sp>
      <p:graphicFrame>
        <p:nvGraphicFramePr>
          <p:cNvPr id="6" name="Platshållare för innehåll 5"/>
          <p:cNvGraphicFramePr>
            <a:graphicFrameLocks noGrp="1"/>
          </p:cNvGraphicFramePr>
          <p:nvPr>
            <p:ph idx="1"/>
            <p:extLst>
              <p:ext uri="{D42A27DB-BD31-4B8C-83A1-F6EECF244321}">
                <p14:modId xmlns:p14="http://schemas.microsoft.com/office/powerpoint/2010/main" val="1370040835"/>
              </p:ext>
            </p:extLst>
          </p:nvPr>
        </p:nvGraphicFramePr>
        <p:xfrm>
          <a:off x="401368" y="1640986"/>
          <a:ext cx="8229596" cy="3138170"/>
        </p:xfrm>
        <a:graphic>
          <a:graphicData uri="http://schemas.openxmlformats.org/drawingml/2006/table">
            <a:tbl>
              <a:tblPr firstRow="1" firstCol="1" bandRow="1">
                <a:tableStyleId>{5C22544A-7EE6-4342-B048-85BDC9FD1C3A}</a:tableStyleId>
              </a:tblPr>
              <a:tblGrid>
                <a:gridCol w="1645562">
                  <a:extLst>
                    <a:ext uri="{9D8B030D-6E8A-4147-A177-3AD203B41FA5}">
                      <a16:colId xmlns:a16="http://schemas.microsoft.com/office/drawing/2014/main" val="20000"/>
                    </a:ext>
                  </a:extLst>
                </a:gridCol>
                <a:gridCol w="1645562">
                  <a:extLst>
                    <a:ext uri="{9D8B030D-6E8A-4147-A177-3AD203B41FA5}">
                      <a16:colId xmlns:a16="http://schemas.microsoft.com/office/drawing/2014/main" val="20001"/>
                    </a:ext>
                  </a:extLst>
                </a:gridCol>
                <a:gridCol w="1645562">
                  <a:extLst>
                    <a:ext uri="{9D8B030D-6E8A-4147-A177-3AD203B41FA5}">
                      <a16:colId xmlns:a16="http://schemas.microsoft.com/office/drawing/2014/main" val="20002"/>
                    </a:ext>
                  </a:extLst>
                </a:gridCol>
                <a:gridCol w="1646455">
                  <a:extLst>
                    <a:ext uri="{9D8B030D-6E8A-4147-A177-3AD203B41FA5}">
                      <a16:colId xmlns:a16="http://schemas.microsoft.com/office/drawing/2014/main" val="20003"/>
                    </a:ext>
                  </a:extLst>
                </a:gridCol>
                <a:gridCol w="1646455">
                  <a:extLst>
                    <a:ext uri="{9D8B030D-6E8A-4147-A177-3AD203B41FA5}">
                      <a16:colId xmlns:a16="http://schemas.microsoft.com/office/drawing/2014/main" val="20004"/>
                    </a:ext>
                  </a:extLst>
                </a:gridCol>
              </a:tblGrid>
              <a:tr h="2938017">
                <a:tc>
                  <a:txBody>
                    <a:bodyPr/>
                    <a:lstStyle/>
                    <a:p>
                      <a:pPr>
                        <a:lnSpc>
                          <a:spcPct val="115000"/>
                        </a:lnSpc>
                        <a:spcAft>
                          <a:spcPts val="0"/>
                        </a:spcAft>
                      </a:pPr>
                      <a:r>
                        <a:rPr lang="sv-SE" sz="1600" u="sng" dirty="0">
                          <a:effectLst/>
                        </a:rPr>
                        <a:t>INGEN</a:t>
                      </a:r>
                    </a:p>
                    <a:p>
                      <a:pPr>
                        <a:lnSpc>
                          <a:spcPct val="115000"/>
                        </a:lnSpc>
                        <a:spcAft>
                          <a:spcPts val="0"/>
                        </a:spcAft>
                      </a:pPr>
                      <a:r>
                        <a:rPr lang="sv-SE" sz="1600" dirty="0">
                          <a:effectLst/>
                        </a:rPr>
                        <a:t>Ingen, frånvarande, försumbart</a:t>
                      </a:r>
                    </a:p>
                    <a:p>
                      <a:pPr>
                        <a:lnSpc>
                          <a:spcPct val="115000"/>
                        </a:lnSpc>
                        <a:spcAft>
                          <a:spcPts val="0"/>
                        </a:spcAft>
                      </a:pPr>
                      <a:endParaRPr lang="sv-SE" sz="1600" dirty="0">
                        <a:effectLst/>
                      </a:endParaRPr>
                    </a:p>
                    <a:p>
                      <a:pPr>
                        <a:lnSpc>
                          <a:spcPct val="115000"/>
                        </a:lnSpc>
                        <a:spcAft>
                          <a:spcPts val="0"/>
                        </a:spcAft>
                      </a:pPr>
                      <a:r>
                        <a:rPr lang="sv-SE" sz="1600" dirty="0">
                          <a:effectLst/>
                        </a:rPr>
                        <a:t>Jag har inget behov av stöd och hjälp. </a:t>
                      </a:r>
                      <a:endParaRPr lang="sv-S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sv-SE" sz="1600" u="sng" dirty="0">
                          <a:effectLst/>
                        </a:rPr>
                        <a:t>LÄTT </a:t>
                      </a:r>
                      <a:endParaRPr lang="sv-SE" sz="1600" dirty="0">
                        <a:effectLst/>
                      </a:endParaRPr>
                    </a:p>
                    <a:p>
                      <a:pPr>
                        <a:lnSpc>
                          <a:spcPct val="115000"/>
                        </a:lnSpc>
                        <a:spcAft>
                          <a:spcPts val="0"/>
                        </a:spcAft>
                      </a:pPr>
                      <a:r>
                        <a:rPr lang="sv-SE" sz="1600" dirty="0">
                          <a:effectLst/>
                        </a:rPr>
                        <a:t>Lätt, litet, lågt</a:t>
                      </a:r>
                    </a:p>
                    <a:p>
                      <a:pPr>
                        <a:lnSpc>
                          <a:spcPct val="115000"/>
                        </a:lnSpc>
                        <a:spcAft>
                          <a:spcPts val="0"/>
                        </a:spcAft>
                      </a:pPr>
                      <a:endParaRPr lang="sv-SE" sz="1600" dirty="0">
                        <a:effectLst/>
                      </a:endParaRPr>
                    </a:p>
                    <a:p>
                      <a:pPr>
                        <a:lnSpc>
                          <a:spcPct val="115000"/>
                        </a:lnSpc>
                        <a:spcAft>
                          <a:spcPts val="0"/>
                        </a:spcAft>
                      </a:pPr>
                      <a:endParaRPr lang="sv-SE" sz="2000" dirty="0">
                        <a:effectLst/>
                      </a:endParaRPr>
                    </a:p>
                    <a:p>
                      <a:pPr>
                        <a:lnSpc>
                          <a:spcPct val="115000"/>
                        </a:lnSpc>
                        <a:spcAft>
                          <a:spcPts val="0"/>
                        </a:spcAft>
                      </a:pPr>
                      <a:endParaRPr lang="sv-SE" sz="1600" dirty="0">
                        <a:effectLst/>
                      </a:endParaRPr>
                    </a:p>
                    <a:p>
                      <a:pPr>
                        <a:lnSpc>
                          <a:spcPct val="115000"/>
                        </a:lnSpc>
                        <a:spcAft>
                          <a:spcPts val="0"/>
                        </a:spcAft>
                      </a:pPr>
                      <a:r>
                        <a:rPr lang="sv-SE" sz="1600" dirty="0">
                          <a:effectLst/>
                        </a:rPr>
                        <a:t>Jag behöver påminnelser, motivering, planering, struktur eller tillsyn. </a:t>
                      </a:r>
                      <a:endParaRPr lang="sv-S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sv-SE" sz="1600" u="sng" dirty="0">
                          <a:effectLst/>
                        </a:rPr>
                        <a:t>MÅTTLIG</a:t>
                      </a:r>
                    </a:p>
                    <a:p>
                      <a:pPr>
                        <a:lnSpc>
                          <a:spcPct val="115000"/>
                        </a:lnSpc>
                        <a:spcAft>
                          <a:spcPts val="0"/>
                        </a:spcAft>
                      </a:pPr>
                      <a:r>
                        <a:rPr lang="sv-SE" sz="1600" dirty="0">
                          <a:effectLst/>
                        </a:rPr>
                        <a:t>Måttligt, medel, ganska stort</a:t>
                      </a:r>
                      <a:endParaRPr lang="sv-SE" sz="1600" baseline="0" dirty="0">
                        <a:effectLst/>
                      </a:endParaRPr>
                    </a:p>
                    <a:p>
                      <a:pPr>
                        <a:lnSpc>
                          <a:spcPct val="115000"/>
                        </a:lnSpc>
                        <a:spcAft>
                          <a:spcPts val="0"/>
                        </a:spcAft>
                      </a:pPr>
                      <a:endParaRPr lang="sv-SE" sz="1600" dirty="0">
                        <a:effectLst/>
                      </a:endParaRPr>
                    </a:p>
                    <a:p>
                      <a:pPr>
                        <a:lnSpc>
                          <a:spcPct val="115000"/>
                        </a:lnSpc>
                        <a:spcAft>
                          <a:spcPts val="0"/>
                        </a:spcAft>
                      </a:pPr>
                      <a:r>
                        <a:rPr lang="sv-SE" sz="1600" dirty="0">
                          <a:effectLst/>
                        </a:rPr>
                        <a:t>Jag behöver handräckning och delvis praktisk hjälp </a:t>
                      </a:r>
                      <a:endParaRPr lang="sv-S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sv-SE" sz="1600" u="sng" dirty="0">
                          <a:effectLst/>
                        </a:rPr>
                        <a:t>STOR</a:t>
                      </a:r>
                      <a:r>
                        <a:rPr lang="sv-SE" sz="1600" dirty="0">
                          <a:effectLst/>
                        </a:rPr>
                        <a:t> </a:t>
                      </a:r>
                    </a:p>
                    <a:p>
                      <a:pPr>
                        <a:lnSpc>
                          <a:spcPct val="115000"/>
                        </a:lnSpc>
                        <a:spcAft>
                          <a:spcPts val="0"/>
                        </a:spcAft>
                      </a:pPr>
                      <a:r>
                        <a:rPr lang="sv-SE" sz="1600" dirty="0">
                          <a:effectLst/>
                        </a:rPr>
                        <a:t>Svår, grav, hög, stor, extrem </a:t>
                      </a:r>
                    </a:p>
                    <a:p>
                      <a:pPr>
                        <a:lnSpc>
                          <a:spcPct val="115000"/>
                        </a:lnSpc>
                        <a:spcAft>
                          <a:spcPts val="0"/>
                        </a:spcAft>
                      </a:pPr>
                      <a:endParaRPr lang="sv-SE" sz="1600" dirty="0">
                        <a:effectLst/>
                      </a:endParaRPr>
                    </a:p>
                    <a:p>
                      <a:pPr>
                        <a:lnSpc>
                          <a:spcPct val="115000"/>
                        </a:lnSpc>
                        <a:spcAft>
                          <a:spcPts val="0"/>
                        </a:spcAft>
                      </a:pPr>
                      <a:r>
                        <a:rPr lang="sv-SE" sz="1600" dirty="0">
                          <a:effectLst/>
                        </a:rPr>
                        <a:t>Jag kan medverka vid stöd och hjälp </a:t>
                      </a:r>
                    </a:p>
                    <a:p>
                      <a:pPr>
                        <a:lnSpc>
                          <a:spcPct val="115000"/>
                        </a:lnSpc>
                        <a:spcAft>
                          <a:spcPts val="0"/>
                        </a:spcAft>
                      </a:pPr>
                      <a:r>
                        <a:rPr lang="sv-SE" sz="1600" dirty="0">
                          <a:effectLst/>
                        </a:rPr>
                        <a:t> </a:t>
                      </a:r>
                      <a:endParaRPr lang="sv-S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sv-SE" sz="1600" u="sng" dirty="0">
                          <a:effectLst/>
                        </a:rPr>
                        <a:t>TOTAL </a:t>
                      </a:r>
                    </a:p>
                    <a:p>
                      <a:pPr>
                        <a:lnSpc>
                          <a:spcPct val="115000"/>
                        </a:lnSpc>
                        <a:spcAft>
                          <a:spcPts val="0"/>
                        </a:spcAft>
                      </a:pPr>
                      <a:r>
                        <a:rPr lang="sv-SE" sz="1600" dirty="0">
                          <a:effectLst/>
                        </a:rPr>
                        <a:t>Totalt, fullständigt</a:t>
                      </a:r>
                    </a:p>
                    <a:p>
                      <a:pPr>
                        <a:lnSpc>
                          <a:spcPct val="115000"/>
                        </a:lnSpc>
                        <a:spcAft>
                          <a:spcPts val="0"/>
                        </a:spcAft>
                      </a:pPr>
                      <a:endParaRPr lang="sv-SE" sz="1600" dirty="0">
                        <a:effectLst/>
                      </a:endParaRPr>
                    </a:p>
                    <a:p>
                      <a:pPr>
                        <a:lnSpc>
                          <a:spcPct val="115000"/>
                        </a:lnSpc>
                        <a:spcAft>
                          <a:spcPts val="0"/>
                        </a:spcAft>
                      </a:pPr>
                      <a:endParaRPr lang="sv-SE" sz="1600" dirty="0">
                        <a:effectLst/>
                      </a:endParaRPr>
                    </a:p>
                    <a:p>
                      <a:pPr>
                        <a:lnSpc>
                          <a:spcPct val="115000"/>
                        </a:lnSpc>
                        <a:spcAft>
                          <a:spcPts val="0"/>
                        </a:spcAft>
                      </a:pPr>
                      <a:r>
                        <a:rPr lang="sv-SE" sz="1600" dirty="0">
                          <a:effectLst/>
                        </a:rPr>
                        <a:t>Jag kan inte medverka vid stöd och hjälp </a:t>
                      </a:r>
                      <a:endParaRPr lang="sv-S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bl>
          </a:graphicData>
        </a:graphic>
      </p:graphicFrame>
      <p:sp>
        <p:nvSpPr>
          <p:cNvPr id="4" name="Platshållare för datum 3"/>
          <p:cNvSpPr>
            <a:spLocks noGrp="1"/>
          </p:cNvSpPr>
          <p:nvPr>
            <p:ph type="dt" sz="half" idx="10"/>
          </p:nvPr>
        </p:nvSpPr>
        <p:spPr/>
        <p:txBody>
          <a:bodyPr/>
          <a:lstStyle/>
          <a:p>
            <a:fld id="{B9B8E8EB-8B5B-4D2B-8A30-E65FDB989F05}"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grpSp>
        <p:nvGrpSpPr>
          <p:cNvPr id="7" name="Grupp 6"/>
          <p:cNvGrpSpPr/>
          <p:nvPr/>
        </p:nvGrpSpPr>
        <p:grpSpPr>
          <a:xfrm>
            <a:off x="962088" y="5278275"/>
            <a:ext cx="7433767" cy="801991"/>
            <a:chOff x="584004" y="2500313"/>
            <a:chExt cx="8719890" cy="863601"/>
          </a:xfrm>
        </p:grpSpPr>
        <p:sp>
          <p:nvSpPr>
            <p:cNvPr id="8" name="Flödesschema: Process 7"/>
            <p:cNvSpPr/>
            <p:nvPr/>
          </p:nvSpPr>
          <p:spPr>
            <a:xfrm>
              <a:off x="995363" y="3105151"/>
              <a:ext cx="182562" cy="258763"/>
            </a:xfrm>
            <a:prstGeom prst="flowChartProcess">
              <a:avLst/>
            </a:prstGeom>
            <a:solidFill>
              <a:srgbClr val="E98300"/>
            </a:solidFill>
            <a:ln>
              <a:solidFill>
                <a:srgbClr val="E98300"/>
              </a:solidFill>
            </a:ln>
            <a:effectLst/>
          </p:spPr>
          <p:style>
            <a:lnRef idx="1">
              <a:schemeClr val="accent1"/>
            </a:lnRef>
            <a:fillRef idx="3">
              <a:schemeClr val="accent1"/>
            </a:fillRef>
            <a:effectRef idx="2">
              <a:schemeClr val="accent1"/>
            </a:effectRef>
            <a:fontRef idx="minor">
              <a:schemeClr val="lt1"/>
            </a:fontRef>
          </p:style>
          <p:txBody>
            <a:bodyPr lIns="83954" tIns="41979" rIns="83954" bIns="41979" anchor="ctr"/>
            <a:lstStyle/>
            <a:p>
              <a:pPr algn="ctr" defTabSz="419769">
                <a:defRPr/>
              </a:pPr>
              <a:endParaRPr lang="sv-SE" sz="1700">
                <a:solidFill>
                  <a:srgbClr val="FFFFFF"/>
                </a:solidFill>
              </a:endParaRPr>
            </a:p>
          </p:txBody>
        </p:sp>
        <p:sp>
          <p:nvSpPr>
            <p:cNvPr id="9" name="Flödesschema: Process 8"/>
            <p:cNvSpPr/>
            <p:nvPr/>
          </p:nvSpPr>
          <p:spPr>
            <a:xfrm>
              <a:off x="3032126" y="3105151"/>
              <a:ext cx="1720851" cy="258763"/>
            </a:xfrm>
            <a:prstGeom prst="flowChartProcess">
              <a:avLst/>
            </a:prstGeom>
            <a:solidFill>
              <a:srgbClr val="E98300"/>
            </a:solidFill>
            <a:ln>
              <a:solidFill>
                <a:srgbClr val="E98300"/>
              </a:solidFill>
            </a:ln>
            <a:effectLst/>
          </p:spPr>
          <p:style>
            <a:lnRef idx="1">
              <a:schemeClr val="accent1"/>
            </a:lnRef>
            <a:fillRef idx="3">
              <a:schemeClr val="accent1"/>
            </a:fillRef>
            <a:effectRef idx="2">
              <a:schemeClr val="accent1"/>
            </a:effectRef>
            <a:fontRef idx="minor">
              <a:schemeClr val="lt1"/>
            </a:fontRef>
          </p:style>
          <p:txBody>
            <a:bodyPr lIns="83954" tIns="41979" rIns="83954" bIns="41979" anchor="ctr"/>
            <a:lstStyle/>
            <a:p>
              <a:pPr algn="ctr" defTabSz="419769">
                <a:defRPr/>
              </a:pPr>
              <a:endParaRPr lang="sv-SE" sz="1700">
                <a:solidFill>
                  <a:srgbClr val="FFFFFF"/>
                </a:solidFill>
              </a:endParaRPr>
            </a:p>
          </p:txBody>
        </p:sp>
        <p:sp>
          <p:nvSpPr>
            <p:cNvPr id="10" name="Flödesschema: Process 9"/>
            <p:cNvSpPr/>
            <p:nvPr/>
          </p:nvSpPr>
          <p:spPr>
            <a:xfrm>
              <a:off x="1244600" y="3105151"/>
              <a:ext cx="1720851" cy="258763"/>
            </a:xfrm>
            <a:prstGeom prst="flowChartProcess">
              <a:avLst/>
            </a:prstGeom>
            <a:solidFill>
              <a:srgbClr val="E98300"/>
            </a:solidFill>
            <a:ln>
              <a:solidFill>
                <a:srgbClr val="E98300"/>
              </a:solidFill>
            </a:ln>
            <a:effectLst/>
          </p:spPr>
          <p:style>
            <a:lnRef idx="1">
              <a:schemeClr val="accent1"/>
            </a:lnRef>
            <a:fillRef idx="3">
              <a:schemeClr val="accent1"/>
            </a:fillRef>
            <a:effectRef idx="2">
              <a:schemeClr val="accent1"/>
            </a:effectRef>
            <a:fontRef idx="minor">
              <a:schemeClr val="lt1"/>
            </a:fontRef>
          </p:style>
          <p:txBody>
            <a:bodyPr lIns="83954" tIns="41979" rIns="83954" bIns="41979" anchor="ctr"/>
            <a:lstStyle/>
            <a:p>
              <a:pPr algn="ctr" defTabSz="419769">
                <a:defRPr/>
              </a:pPr>
              <a:endParaRPr lang="sv-SE" sz="1700">
                <a:solidFill>
                  <a:srgbClr val="FFFFFF"/>
                </a:solidFill>
              </a:endParaRPr>
            </a:p>
          </p:txBody>
        </p:sp>
        <p:sp>
          <p:nvSpPr>
            <p:cNvPr id="11" name="Flödesschema: Process 10"/>
            <p:cNvSpPr/>
            <p:nvPr/>
          </p:nvSpPr>
          <p:spPr>
            <a:xfrm>
              <a:off x="4819651" y="3105151"/>
              <a:ext cx="3378201" cy="258763"/>
            </a:xfrm>
            <a:prstGeom prst="flowChartProcess">
              <a:avLst/>
            </a:prstGeom>
            <a:solidFill>
              <a:srgbClr val="E98300"/>
            </a:solidFill>
            <a:ln>
              <a:solidFill>
                <a:srgbClr val="E98300"/>
              </a:solidFill>
            </a:ln>
            <a:effectLst/>
          </p:spPr>
          <p:style>
            <a:lnRef idx="1">
              <a:schemeClr val="accent1"/>
            </a:lnRef>
            <a:fillRef idx="3">
              <a:schemeClr val="accent1"/>
            </a:fillRef>
            <a:effectRef idx="2">
              <a:schemeClr val="accent1"/>
            </a:effectRef>
            <a:fontRef idx="minor">
              <a:schemeClr val="lt1"/>
            </a:fontRef>
          </p:style>
          <p:txBody>
            <a:bodyPr lIns="83954" tIns="41979" rIns="83954" bIns="41979" anchor="ctr"/>
            <a:lstStyle/>
            <a:p>
              <a:pPr algn="ctr" defTabSz="419769">
                <a:defRPr/>
              </a:pPr>
              <a:endParaRPr lang="sv-SE" sz="1700">
                <a:solidFill>
                  <a:srgbClr val="FFFFFF"/>
                </a:solidFill>
              </a:endParaRPr>
            </a:p>
          </p:txBody>
        </p:sp>
        <p:sp>
          <p:nvSpPr>
            <p:cNvPr id="12" name="Flödesschema: Process 11"/>
            <p:cNvSpPr/>
            <p:nvPr/>
          </p:nvSpPr>
          <p:spPr>
            <a:xfrm>
              <a:off x="8264526" y="3105151"/>
              <a:ext cx="160338" cy="258763"/>
            </a:xfrm>
            <a:prstGeom prst="flowChartProcess">
              <a:avLst/>
            </a:prstGeom>
            <a:solidFill>
              <a:srgbClr val="E98300"/>
            </a:solidFill>
            <a:ln>
              <a:solidFill>
                <a:srgbClr val="E98300"/>
              </a:solidFill>
            </a:ln>
            <a:effectLst/>
          </p:spPr>
          <p:style>
            <a:lnRef idx="1">
              <a:schemeClr val="accent1"/>
            </a:lnRef>
            <a:fillRef idx="3">
              <a:schemeClr val="accent1"/>
            </a:fillRef>
            <a:effectRef idx="2">
              <a:schemeClr val="accent1"/>
            </a:effectRef>
            <a:fontRef idx="minor">
              <a:schemeClr val="lt1"/>
            </a:fontRef>
          </p:style>
          <p:txBody>
            <a:bodyPr lIns="83954" tIns="41979" rIns="83954" bIns="41979" anchor="ctr"/>
            <a:lstStyle/>
            <a:p>
              <a:pPr algn="ctr" defTabSz="419769">
                <a:defRPr/>
              </a:pPr>
              <a:endParaRPr lang="sv-SE" sz="1700">
                <a:solidFill>
                  <a:srgbClr val="FFFFFF"/>
                </a:solidFill>
              </a:endParaRPr>
            </a:p>
          </p:txBody>
        </p:sp>
        <p:sp>
          <p:nvSpPr>
            <p:cNvPr id="13" name="textruta 17"/>
            <p:cNvSpPr txBox="1">
              <a:spLocks noChangeArrowheads="1"/>
            </p:cNvSpPr>
            <p:nvPr/>
          </p:nvSpPr>
          <p:spPr bwMode="auto">
            <a:xfrm>
              <a:off x="584004" y="2500313"/>
              <a:ext cx="1057471" cy="60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954" tIns="41979" rIns="83954" bIns="41979">
              <a:spAutoFit/>
            </a:bodyPr>
            <a:lstStyle>
              <a:lvl1pPr defTabSz="419100" eaLnBrk="0" hangingPunct="0">
                <a:defRPr sz="2400">
                  <a:solidFill>
                    <a:schemeClr val="tx1"/>
                  </a:solidFill>
                  <a:latin typeface="Times New Roman" pitchFamily="18" charset="0"/>
                  <a:ea typeface="ＭＳ Ｐゴシック" pitchFamily="34" charset="-128"/>
                </a:defRPr>
              </a:lvl1pPr>
              <a:lvl2pPr marL="742950" indent="-285750" defTabSz="419100" eaLnBrk="0" hangingPunct="0">
                <a:defRPr sz="2400">
                  <a:solidFill>
                    <a:schemeClr val="tx1"/>
                  </a:solidFill>
                  <a:latin typeface="Times New Roman" pitchFamily="18" charset="0"/>
                  <a:ea typeface="ＭＳ Ｐゴシック" pitchFamily="34" charset="-128"/>
                </a:defRPr>
              </a:lvl2pPr>
              <a:lvl3pPr marL="1143000" indent="-228600" defTabSz="419100" eaLnBrk="0" hangingPunct="0">
                <a:defRPr sz="2400">
                  <a:solidFill>
                    <a:schemeClr val="tx1"/>
                  </a:solidFill>
                  <a:latin typeface="Times New Roman" pitchFamily="18" charset="0"/>
                  <a:ea typeface="ＭＳ Ｐゴシック" pitchFamily="34" charset="-128"/>
                </a:defRPr>
              </a:lvl3pPr>
              <a:lvl4pPr marL="1600200" indent="-228600" defTabSz="419100" eaLnBrk="0" hangingPunct="0">
                <a:defRPr sz="2400">
                  <a:solidFill>
                    <a:schemeClr val="tx1"/>
                  </a:solidFill>
                  <a:latin typeface="Times New Roman" pitchFamily="18" charset="0"/>
                  <a:ea typeface="ＭＳ Ｐゴシック" pitchFamily="34" charset="-128"/>
                </a:defRPr>
              </a:lvl4pPr>
              <a:lvl5pPr marL="2057400" indent="-228600" defTabSz="419100" eaLnBrk="0" hangingPunct="0">
                <a:defRPr sz="2400">
                  <a:solidFill>
                    <a:schemeClr val="tx1"/>
                  </a:solidFill>
                  <a:latin typeface="Times New Roman" pitchFamily="18" charset="0"/>
                  <a:ea typeface="ＭＳ Ｐゴシック" pitchFamily="34" charset="-128"/>
                </a:defRPr>
              </a:lvl5pPr>
              <a:lvl6pPr marL="25146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r>
                <a:rPr lang="sv-SE" sz="1800" dirty="0">
                  <a:solidFill>
                    <a:srgbClr val="000000"/>
                  </a:solidFill>
                  <a:latin typeface="Century Gothic"/>
                </a:rPr>
                <a:t>0–4 % ingen</a:t>
              </a:r>
            </a:p>
          </p:txBody>
        </p:sp>
        <p:sp>
          <p:nvSpPr>
            <p:cNvPr id="14" name="textruta 18"/>
            <p:cNvSpPr txBox="1">
              <a:spLocks noChangeArrowheads="1"/>
            </p:cNvSpPr>
            <p:nvPr/>
          </p:nvSpPr>
          <p:spPr bwMode="auto">
            <a:xfrm>
              <a:off x="1641475" y="2500313"/>
              <a:ext cx="1192213" cy="60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954" tIns="41979" rIns="83954" bIns="41979">
              <a:spAutoFit/>
            </a:bodyPr>
            <a:lstStyle>
              <a:lvl1pPr defTabSz="419100" eaLnBrk="0" hangingPunct="0">
                <a:defRPr sz="2400">
                  <a:solidFill>
                    <a:schemeClr val="tx1"/>
                  </a:solidFill>
                  <a:latin typeface="Times New Roman" pitchFamily="18" charset="0"/>
                  <a:ea typeface="ＭＳ Ｐゴシック" pitchFamily="34" charset="-128"/>
                </a:defRPr>
              </a:lvl1pPr>
              <a:lvl2pPr marL="742950" indent="-285750" defTabSz="419100" eaLnBrk="0" hangingPunct="0">
                <a:defRPr sz="2400">
                  <a:solidFill>
                    <a:schemeClr val="tx1"/>
                  </a:solidFill>
                  <a:latin typeface="Times New Roman" pitchFamily="18" charset="0"/>
                  <a:ea typeface="ＭＳ Ｐゴシック" pitchFamily="34" charset="-128"/>
                </a:defRPr>
              </a:lvl2pPr>
              <a:lvl3pPr marL="1143000" indent="-228600" defTabSz="419100" eaLnBrk="0" hangingPunct="0">
                <a:defRPr sz="2400">
                  <a:solidFill>
                    <a:schemeClr val="tx1"/>
                  </a:solidFill>
                  <a:latin typeface="Times New Roman" pitchFamily="18" charset="0"/>
                  <a:ea typeface="ＭＳ Ｐゴシック" pitchFamily="34" charset="-128"/>
                </a:defRPr>
              </a:lvl3pPr>
              <a:lvl4pPr marL="1600200" indent="-228600" defTabSz="419100" eaLnBrk="0" hangingPunct="0">
                <a:defRPr sz="2400">
                  <a:solidFill>
                    <a:schemeClr val="tx1"/>
                  </a:solidFill>
                  <a:latin typeface="Times New Roman" pitchFamily="18" charset="0"/>
                  <a:ea typeface="ＭＳ Ｐゴシック" pitchFamily="34" charset="-128"/>
                </a:defRPr>
              </a:lvl4pPr>
              <a:lvl5pPr marL="2057400" indent="-228600" defTabSz="419100" eaLnBrk="0" hangingPunct="0">
                <a:defRPr sz="2400">
                  <a:solidFill>
                    <a:schemeClr val="tx1"/>
                  </a:solidFill>
                  <a:latin typeface="Times New Roman" pitchFamily="18" charset="0"/>
                  <a:ea typeface="ＭＳ Ｐゴシック" pitchFamily="34" charset="-128"/>
                </a:defRPr>
              </a:lvl5pPr>
              <a:lvl6pPr marL="25146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r>
                <a:rPr lang="sv-SE" sz="1800" dirty="0">
                  <a:solidFill>
                    <a:srgbClr val="000000"/>
                  </a:solidFill>
                  <a:latin typeface="Century Gothic"/>
                </a:rPr>
                <a:t>5–24 % </a:t>
              </a:r>
            </a:p>
            <a:p>
              <a:pPr eaLnBrk="1" hangingPunct="1"/>
              <a:r>
                <a:rPr lang="sv-SE" sz="1800" dirty="0">
                  <a:solidFill>
                    <a:srgbClr val="000000"/>
                  </a:solidFill>
                  <a:latin typeface="Century Gothic"/>
                </a:rPr>
                <a:t>lätt</a:t>
              </a:r>
            </a:p>
          </p:txBody>
        </p:sp>
        <p:sp>
          <p:nvSpPr>
            <p:cNvPr id="15" name="textruta 19"/>
            <p:cNvSpPr txBox="1">
              <a:spLocks noChangeArrowheads="1"/>
            </p:cNvSpPr>
            <p:nvPr/>
          </p:nvSpPr>
          <p:spPr bwMode="auto">
            <a:xfrm>
              <a:off x="3363913" y="2500313"/>
              <a:ext cx="1389062" cy="60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954" tIns="41979" rIns="83954" bIns="41979">
              <a:spAutoFit/>
            </a:bodyPr>
            <a:lstStyle>
              <a:lvl1pPr defTabSz="419100" eaLnBrk="0" hangingPunct="0">
                <a:defRPr sz="2400">
                  <a:solidFill>
                    <a:schemeClr val="tx1"/>
                  </a:solidFill>
                  <a:latin typeface="Times New Roman" pitchFamily="18" charset="0"/>
                  <a:ea typeface="ＭＳ Ｐゴシック" pitchFamily="34" charset="-128"/>
                </a:defRPr>
              </a:lvl1pPr>
              <a:lvl2pPr marL="742950" indent="-285750" defTabSz="419100" eaLnBrk="0" hangingPunct="0">
                <a:defRPr sz="2400">
                  <a:solidFill>
                    <a:schemeClr val="tx1"/>
                  </a:solidFill>
                  <a:latin typeface="Times New Roman" pitchFamily="18" charset="0"/>
                  <a:ea typeface="ＭＳ Ｐゴシック" pitchFamily="34" charset="-128"/>
                </a:defRPr>
              </a:lvl2pPr>
              <a:lvl3pPr marL="1143000" indent="-228600" defTabSz="419100" eaLnBrk="0" hangingPunct="0">
                <a:defRPr sz="2400">
                  <a:solidFill>
                    <a:schemeClr val="tx1"/>
                  </a:solidFill>
                  <a:latin typeface="Times New Roman" pitchFamily="18" charset="0"/>
                  <a:ea typeface="ＭＳ Ｐゴシック" pitchFamily="34" charset="-128"/>
                </a:defRPr>
              </a:lvl3pPr>
              <a:lvl4pPr marL="1600200" indent="-228600" defTabSz="419100" eaLnBrk="0" hangingPunct="0">
                <a:defRPr sz="2400">
                  <a:solidFill>
                    <a:schemeClr val="tx1"/>
                  </a:solidFill>
                  <a:latin typeface="Times New Roman" pitchFamily="18" charset="0"/>
                  <a:ea typeface="ＭＳ Ｐゴシック" pitchFamily="34" charset="-128"/>
                </a:defRPr>
              </a:lvl4pPr>
              <a:lvl5pPr marL="2057400" indent="-228600" defTabSz="419100" eaLnBrk="0" hangingPunct="0">
                <a:defRPr sz="2400">
                  <a:solidFill>
                    <a:schemeClr val="tx1"/>
                  </a:solidFill>
                  <a:latin typeface="Times New Roman" pitchFamily="18" charset="0"/>
                  <a:ea typeface="ＭＳ Ｐゴシック" pitchFamily="34" charset="-128"/>
                </a:defRPr>
              </a:lvl5pPr>
              <a:lvl6pPr marL="25146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r>
                <a:rPr lang="sv-SE" sz="1800" dirty="0">
                  <a:solidFill>
                    <a:srgbClr val="000000"/>
                  </a:solidFill>
                  <a:latin typeface="Century Gothic"/>
                </a:rPr>
                <a:t>25–49 % </a:t>
              </a:r>
            </a:p>
            <a:p>
              <a:pPr eaLnBrk="1" hangingPunct="1"/>
              <a:r>
                <a:rPr lang="sv-SE" sz="1800" dirty="0">
                  <a:solidFill>
                    <a:srgbClr val="000000"/>
                  </a:solidFill>
                  <a:latin typeface="Century Gothic"/>
                </a:rPr>
                <a:t>måttlig</a:t>
              </a:r>
            </a:p>
          </p:txBody>
        </p:sp>
        <p:sp>
          <p:nvSpPr>
            <p:cNvPr id="16" name="textruta 20"/>
            <p:cNvSpPr txBox="1">
              <a:spLocks noChangeArrowheads="1"/>
            </p:cNvSpPr>
            <p:nvPr/>
          </p:nvSpPr>
          <p:spPr bwMode="auto">
            <a:xfrm>
              <a:off x="5748340" y="2500315"/>
              <a:ext cx="1400239" cy="60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954" tIns="41979" rIns="83954" bIns="41979">
              <a:spAutoFit/>
            </a:bodyPr>
            <a:lstStyle>
              <a:lvl1pPr defTabSz="419100" eaLnBrk="0" hangingPunct="0">
                <a:defRPr sz="2400">
                  <a:solidFill>
                    <a:schemeClr val="tx1"/>
                  </a:solidFill>
                  <a:latin typeface="Times New Roman" pitchFamily="18" charset="0"/>
                  <a:ea typeface="ＭＳ Ｐゴシック" pitchFamily="34" charset="-128"/>
                </a:defRPr>
              </a:lvl1pPr>
              <a:lvl2pPr marL="742950" indent="-285750" defTabSz="419100" eaLnBrk="0" hangingPunct="0">
                <a:defRPr sz="2400">
                  <a:solidFill>
                    <a:schemeClr val="tx1"/>
                  </a:solidFill>
                  <a:latin typeface="Times New Roman" pitchFamily="18" charset="0"/>
                  <a:ea typeface="ＭＳ Ｐゴシック" pitchFamily="34" charset="-128"/>
                </a:defRPr>
              </a:lvl2pPr>
              <a:lvl3pPr marL="1143000" indent="-228600" defTabSz="419100" eaLnBrk="0" hangingPunct="0">
                <a:defRPr sz="2400">
                  <a:solidFill>
                    <a:schemeClr val="tx1"/>
                  </a:solidFill>
                  <a:latin typeface="Times New Roman" pitchFamily="18" charset="0"/>
                  <a:ea typeface="ＭＳ Ｐゴシック" pitchFamily="34" charset="-128"/>
                </a:defRPr>
              </a:lvl3pPr>
              <a:lvl4pPr marL="1600200" indent="-228600" defTabSz="419100" eaLnBrk="0" hangingPunct="0">
                <a:defRPr sz="2400">
                  <a:solidFill>
                    <a:schemeClr val="tx1"/>
                  </a:solidFill>
                  <a:latin typeface="Times New Roman" pitchFamily="18" charset="0"/>
                  <a:ea typeface="ＭＳ Ｐゴシック" pitchFamily="34" charset="-128"/>
                </a:defRPr>
              </a:lvl4pPr>
              <a:lvl5pPr marL="2057400" indent="-228600" defTabSz="419100" eaLnBrk="0" hangingPunct="0">
                <a:defRPr sz="2400">
                  <a:solidFill>
                    <a:schemeClr val="tx1"/>
                  </a:solidFill>
                  <a:latin typeface="Times New Roman" pitchFamily="18" charset="0"/>
                  <a:ea typeface="ＭＳ Ｐゴシック" pitchFamily="34" charset="-128"/>
                </a:defRPr>
              </a:lvl5pPr>
              <a:lvl6pPr marL="25146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r>
                <a:rPr lang="sv-SE" sz="1800" dirty="0">
                  <a:solidFill>
                    <a:srgbClr val="000000"/>
                  </a:solidFill>
                  <a:latin typeface="Century Gothic"/>
                </a:rPr>
                <a:t>50–95 % </a:t>
              </a:r>
            </a:p>
            <a:p>
              <a:pPr eaLnBrk="1" hangingPunct="1"/>
              <a:r>
                <a:rPr lang="sv-SE" sz="1800" dirty="0">
                  <a:solidFill>
                    <a:srgbClr val="000000"/>
                  </a:solidFill>
                  <a:latin typeface="Century Gothic"/>
                </a:rPr>
                <a:t>svår</a:t>
              </a:r>
            </a:p>
          </p:txBody>
        </p:sp>
        <p:sp>
          <p:nvSpPr>
            <p:cNvPr id="17" name="textruta 21"/>
            <p:cNvSpPr txBox="1">
              <a:spLocks noChangeArrowheads="1"/>
            </p:cNvSpPr>
            <p:nvPr/>
          </p:nvSpPr>
          <p:spPr bwMode="auto">
            <a:xfrm>
              <a:off x="7828693" y="2500313"/>
              <a:ext cx="1475201" cy="60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954" tIns="41979" rIns="83954" bIns="41979">
              <a:spAutoFit/>
            </a:bodyPr>
            <a:lstStyle>
              <a:lvl1pPr defTabSz="419100" eaLnBrk="0" hangingPunct="0">
                <a:defRPr sz="2400">
                  <a:solidFill>
                    <a:schemeClr val="tx1"/>
                  </a:solidFill>
                  <a:latin typeface="Times New Roman" pitchFamily="18" charset="0"/>
                  <a:ea typeface="ＭＳ Ｐゴシック" pitchFamily="34" charset="-128"/>
                </a:defRPr>
              </a:lvl1pPr>
              <a:lvl2pPr marL="742950" indent="-285750" defTabSz="419100" eaLnBrk="0" hangingPunct="0">
                <a:defRPr sz="2400">
                  <a:solidFill>
                    <a:schemeClr val="tx1"/>
                  </a:solidFill>
                  <a:latin typeface="Times New Roman" pitchFamily="18" charset="0"/>
                  <a:ea typeface="ＭＳ Ｐゴシック" pitchFamily="34" charset="-128"/>
                </a:defRPr>
              </a:lvl2pPr>
              <a:lvl3pPr marL="1143000" indent="-228600" defTabSz="419100" eaLnBrk="0" hangingPunct="0">
                <a:defRPr sz="2400">
                  <a:solidFill>
                    <a:schemeClr val="tx1"/>
                  </a:solidFill>
                  <a:latin typeface="Times New Roman" pitchFamily="18" charset="0"/>
                  <a:ea typeface="ＭＳ Ｐゴシック" pitchFamily="34" charset="-128"/>
                </a:defRPr>
              </a:lvl3pPr>
              <a:lvl4pPr marL="1600200" indent="-228600" defTabSz="419100" eaLnBrk="0" hangingPunct="0">
                <a:defRPr sz="2400">
                  <a:solidFill>
                    <a:schemeClr val="tx1"/>
                  </a:solidFill>
                  <a:latin typeface="Times New Roman" pitchFamily="18" charset="0"/>
                  <a:ea typeface="ＭＳ Ｐゴシック" pitchFamily="34" charset="-128"/>
                </a:defRPr>
              </a:lvl4pPr>
              <a:lvl5pPr marL="2057400" indent="-228600" defTabSz="419100" eaLnBrk="0" hangingPunct="0">
                <a:defRPr sz="2400">
                  <a:solidFill>
                    <a:schemeClr val="tx1"/>
                  </a:solidFill>
                  <a:latin typeface="Times New Roman" pitchFamily="18" charset="0"/>
                  <a:ea typeface="ＭＳ Ｐゴシック" pitchFamily="34" charset="-128"/>
                </a:defRPr>
              </a:lvl5pPr>
              <a:lvl6pPr marL="25146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defTabSz="4191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r>
                <a:rPr lang="sv-SE" sz="1800" dirty="0">
                  <a:solidFill>
                    <a:srgbClr val="000000"/>
                  </a:solidFill>
                  <a:latin typeface="Century Gothic"/>
                </a:rPr>
                <a:t>96–100 % </a:t>
              </a:r>
            </a:p>
            <a:p>
              <a:pPr eaLnBrk="1" hangingPunct="1"/>
              <a:r>
                <a:rPr lang="sv-SE" sz="1800" dirty="0">
                  <a:solidFill>
                    <a:srgbClr val="000000"/>
                  </a:solidFill>
                  <a:latin typeface="Century Gothic"/>
                </a:rPr>
                <a:t>total </a:t>
              </a:r>
            </a:p>
          </p:txBody>
        </p:sp>
      </p:grpSp>
      <p:sp>
        <p:nvSpPr>
          <p:cNvPr id="18" name="Rektangel 17"/>
          <p:cNvSpPr/>
          <p:nvPr/>
        </p:nvSpPr>
        <p:spPr>
          <a:xfrm>
            <a:off x="232756" y="918440"/>
            <a:ext cx="8702222" cy="707886"/>
          </a:xfrm>
          <a:prstGeom prst="rect">
            <a:avLst/>
          </a:prstGeom>
        </p:spPr>
        <p:txBody>
          <a:bodyPr wrap="square">
            <a:spAutoFit/>
          </a:bodyPr>
          <a:lstStyle/>
          <a:p>
            <a:r>
              <a:rPr lang="sv-SE" sz="2000" dirty="0"/>
              <a:t>Med bedömningsskalan mäts grad av begränsning i den enskildes funktions-tillstånd inom livsområden:</a:t>
            </a:r>
            <a:endParaRPr lang="sv-SE" sz="2000" b="1" dirty="0"/>
          </a:p>
        </p:txBody>
      </p:sp>
      <p:sp>
        <p:nvSpPr>
          <p:cNvPr id="19" name="textruta 18"/>
          <p:cNvSpPr txBox="1"/>
          <p:nvPr/>
        </p:nvSpPr>
        <p:spPr>
          <a:xfrm rot="968527">
            <a:off x="6183024" y="4494518"/>
            <a:ext cx="2790215" cy="523220"/>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sz="1400" dirty="0"/>
              <a:t>Biståndshandläggarnas     </a:t>
            </a:r>
          </a:p>
          <a:p>
            <a:r>
              <a:rPr lang="sv-SE" sz="1400" dirty="0"/>
              <a:t>             ansvar att samla information</a:t>
            </a:r>
          </a:p>
        </p:txBody>
      </p:sp>
      <p:sp>
        <p:nvSpPr>
          <p:cNvPr id="20" name="textruta 19"/>
          <p:cNvSpPr txBox="1"/>
          <p:nvPr/>
        </p:nvSpPr>
        <p:spPr>
          <a:xfrm>
            <a:off x="149191" y="6172541"/>
            <a:ext cx="1625793" cy="523220"/>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sz="1400" dirty="0"/>
              <a:t>Kommer att finnas med i beställningen</a:t>
            </a:r>
          </a:p>
        </p:txBody>
      </p:sp>
    </p:spTree>
    <p:extLst>
      <p:ext uri="{BB962C8B-B14F-4D97-AF65-F5344CB8AC3E}">
        <p14:creationId xmlns:p14="http://schemas.microsoft.com/office/powerpoint/2010/main" val="1471122975"/>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600" dirty="0"/>
              <a:t>Bedömt behov av insatser</a:t>
            </a:r>
          </a:p>
        </p:txBody>
      </p:sp>
      <p:graphicFrame>
        <p:nvGraphicFramePr>
          <p:cNvPr id="7" name="Platshållare för innehåll 6"/>
          <p:cNvGraphicFramePr>
            <a:graphicFrameLocks noGrp="1"/>
          </p:cNvGraphicFramePr>
          <p:nvPr>
            <p:ph idx="1"/>
            <p:extLst/>
          </p:nvPr>
        </p:nvGraphicFramePr>
        <p:xfrm>
          <a:off x="457200" y="1600200"/>
          <a:ext cx="8229600" cy="34798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r>
                        <a:rPr lang="sv-SE" dirty="0"/>
                        <a:t>Stödjande/tränande</a:t>
                      </a:r>
                      <a:r>
                        <a:rPr lang="sv-SE" baseline="0" dirty="0"/>
                        <a:t> insats</a:t>
                      </a:r>
                      <a:endParaRPr lang="sv-SE" dirty="0"/>
                    </a:p>
                  </a:txBody>
                  <a:tcPr/>
                </a:tc>
                <a:tc>
                  <a:txBody>
                    <a:bodyPr/>
                    <a:lstStyle/>
                    <a:p>
                      <a:r>
                        <a:rPr lang="sv-SE" dirty="0"/>
                        <a:t>Kompenserande insats</a:t>
                      </a:r>
                    </a:p>
                  </a:txBody>
                  <a:tcPr/>
                </a:tc>
                <a:extLst>
                  <a:ext uri="{0D108BD9-81ED-4DB2-BD59-A6C34878D82A}">
                    <a16:rowId xmlns:a16="http://schemas.microsoft.com/office/drawing/2014/main" val="10000"/>
                  </a:ext>
                </a:extLst>
              </a:tr>
              <a:tr h="370840">
                <a:tc>
                  <a:txBody>
                    <a:bodyPr/>
                    <a:lstStyle/>
                    <a:p>
                      <a:r>
                        <a:rPr lang="sv-SE" sz="1800" b="0" i="0" u="none" strike="noStrike" kern="1200" baseline="0" dirty="0">
                          <a:solidFill>
                            <a:schemeClr val="dk1"/>
                          </a:solidFill>
                          <a:latin typeface="+mn-lt"/>
                          <a:ea typeface="+mn-ea"/>
                          <a:cs typeface="+mn-cs"/>
                        </a:rPr>
                        <a:t>Innebär att individen på något sätt</a:t>
                      </a:r>
                    </a:p>
                    <a:p>
                      <a:r>
                        <a:rPr lang="sv-SE" sz="1800" b="0" i="0" u="none" strike="noStrike" kern="1200" baseline="0" dirty="0">
                          <a:solidFill>
                            <a:schemeClr val="dk1"/>
                          </a:solidFill>
                          <a:latin typeface="+mn-lt"/>
                          <a:ea typeface="+mn-ea"/>
                          <a:cs typeface="+mn-cs"/>
                        </a:rPr>
                        <a:t>är aktiv i insatsens genomförande, utför ”tillsammans med” </a:t>
                      </a:r>
                    </a:p>
                    <a:p>
                      <a:endParaRPr lang="sv-SE" sz="1800" b="0" i="0" u="none" strike="noStrike" kern="1200" baseline="0" dirty="0">
                        <a:solidFill>
                          <a:schemeClr val="dk1"/>
                        </a:solidFill>
                        <a:latin typeface="+mn-lt"/>
                        <a:ea typeface="+mn-ea"/>
                        <a:cs typeface="+mn-cs"/>
                      </a:endParaRPr>
                    </a:p>
                    <a:p>
                      <a:r>
                        <a:rPr lang="sv-SE" sz="1800" b="0" i="0" u="none" strike="noStrike" kern="1200" baseline="0" dirty="0">
                          <a:solidFill>
                            <a:schemeClr val="dk1"/>
                          </a:solidFill>
                          <a:latin typeface="+mn-lt"/>
                          <a:ea typeface="+mn-ea"/>
                          <a:cs typeface="+mn-cs"/>
                        </a:rPr>
                        <a:t>Målet är att bibehålla eller stärka</a:t>
                      </a:r>
                    </a:p>
                    <a:p>
                      <a:r>
                        <a:rPr lang="sv-SE" sz="1800" b="0" i="0" u="none" strike="noStrike" kern="1200" baseline="0" dirty="0">
                          <a:solidFill>
                            <a:schemeClr val="dk1"/>
                          </a:solidFill>
                          <a:latin typeface="+mn-lt"/>
                          <a:ea typeface="+mn-ea"/>
                          <a:cs typeface="+mn-cs"/>
                        </a:rPr>
                        <a:t>individens genomförande eller</a:t>
                      </a:r>
                    </a:p>
                    <a:p>
                      <a:r>
                        <a:rPr lang="sv-SE" sz="1800" b="0" i="0" u="none" strike="noStrike" kern="1200" baseline="0" dirty="0">
                          <a:solidFill>
                            <a:schemeClr val="dk1"/>
                          </a:solidFill>
                          <a:latin typeface="+mn-lt"/>
                          <a:ea typeface="+mn-ea"/>
                          <a:cs typeface="+mn-cs"/>
                        </a:rPr>
                        <a:t>engagemang i ett livsområde</a:t>
                      </a:r>
                    </a:p>
                    <a:p>
                      <a:endParaRPr lang="sv-SE" sz="1800" b="0" i="0" u="none" strike="noStrike" kern="1200" baseline="0" dirty="0">
                        <a:solidFill>
                          <a:schemeClr val="dk1"/>
                        </a:solidFill>
                        <a:latin typeface="+mn-lt"/>
                        <a:ea typeface="+mn-ea"/>
                        <a:cs typeface="+mn-cs"/>
                      </a:endParaRPr>
                    </a:p>
                    <a:p>
                      <a:r>
                        <a:rPr lang="sv-SE" sz="1800" b="0" i="1" u="none" strike="noStrike" kern="1200" baseline="0" dirty="0">
                          <a:solidFill>
                            <a:schemeClr val="dk1"/>
                          </a:solidFill>
                          <a:latin typeface="+mn-lt"/>
                          <a:ea typeface="+mn-ea"/>
                          <a:cs typeface="+mn-cs"/>
                        </a:rPr>
                        <a:t>* Om någon del av insatsen är</a:t>
                      </a:r>
                    </a:p>
                    <a:p>
                      <a:r>
                        <a:rPr lang="sv-SE" sz="1800" b="0" i="1" u="none" strike="noStrike" kern="1200" baseline="0" dirty="0">
                          <a:solidFill>
                            <a:schemeClr val="dk1"/>
                          </a:solidFill>
                          <a:latin typeface="+mn-lt"/>
                          <a:ea typeface="+mn-ea"/>
                          <a:cs typeface="+mn-cs"/>
                        </a:rPr>
                        <a:t>stödjande/tränande bör detta alternativ</a:t>
                      </a:r>
                    </a:p>
                    <a:p>
                      <a:r>
                        <a:rPr lang="sv-SE" sz="1800" b="0" i="1" u="none" strike="noStrike" kern="1200" baseline="0" dirty="0">
                          <a:solidFill>
                            <a:schemeClr val="dk1"/>
                          </a:solidFill>
                          <a:latin typeface="+mn-lt"/>
                          <a:ea typeface="+mn-ea"/>
                          <a:cs typeface="+mn-cs"/>
                        </a:rPr>
                        <a:t>väljas</a:t>
                      </a:r>
                      <a:endParaRPr lang="sv-SE" dirty="0"/>
                    </a:p>
                  </a:txBody>
                  <a:tcPr>
                    <a:solidFill>
                      <a:srgbClr val="FFE6CD"/>
                    </a:solidFill>
                  </a:tcPr>
                </a:tc>
                <a:tc>
                  <a:txBody>
                    <a:bodyPr/>
                    <a:lstStyle/>
                    <a:p>
                      <a:r>
                        <a:rPr lang="sv-SE" sz="1800" b="0" i="0" u="none" strike="noStrike" kern="1200" baseline="0" dirty="0">
                          <a:solidFill>
                            <a:schemeClr val="dk1"/>
                          </a:solidFill>
                          <a:latin typeface="+mn-lt"/>
                          <a:ea typeface="+mn-ea"/>
                          <a:cs typeface="+mn-cs"/>
                        </a:rPr>
                        <a:t>Innebär att insatsen helt utförs åt individen</a:t>
                      </a:r>
                    </a:p>
                    <a:p>
                      <a:endParaRPr lang="sv-SE" sz="1800" b="0" i="0" u="none" strike="noStrike" kern="1200" baseline="0" dirty="0">
                        <a:solidFill>
                          <a:schemeClr val="dk1"/>
                        </a:solidFill>
                        <a:latin typeface="+mn-lt"/>
                        <a:ea typeface="+mn-ea"/>
                        <a:cs typeface="+mn-cs"/>
                      </a:endParaRPr>
                    </a:p>
                    <a:p>
                      <a:endParaRPr lang="sv-SE" sz="1800" b="0" i="0" u="none" strike="noStrike" kern="1200" baseline="0" dirty="0">
                        <a:solidFill>
                          <a:schemeClr val="dk1"/>
                        </a:solidFill>
                        <a:latin typeface="+mn-lt"/>
                        <a:ea typeface="+mn-ea"/>
                        <a:cs typeface="+mn-cs"/>
                      </a:endParaRPr>
                    </a:p>
                    <a:p>
                      <a:r>
                        <a:rPr lang="sv-SE" sz="1800" b="0" i="0" u="none" strike="noStrike" kern="1200" baseline="0" dirty="0">
                          <a:solidFill>
                            <a:schemeClr val="dk1"/>
                          </a:solidFill>
                          <a:latin typeface="+mn-lt"/>
                          <a:ea typeface="+mn-ea"/>
                          <a:cs typeface="+mn-cs"/>
                        </a:rPr>
                        <a:t>Målet är att på olika sätt säkerställa</a:t>
                      </a:r>
                    </a:p>
                    <a:p>
                      <a:r>
                        <a:rPr lang="sv-SE" sz="1800" b="0" i="0" u="none" strike="noStrike" kern="1200" baseline="0" dirty="0">
                          <a:solidFill>
                            <a:schemeClr val="dk1"/>
                          </a:solidFill>
                          <a:latin typeface="+mn-lt"/>
                          <a:ea typeface="+mn-ea"/>
                          <a:cs typeface="+mn-cs"/>
                        </a:rPr>
                        <a:t>att insatsen utförs så att individen</a:t>
                      </a:r>
                    </a:p>
                    <a:p>
                      <a:r>
                        <a:rPr lang="sv-SE" sz="1800" b="0" i="0" u="none" strike="noStrike" kern="1200" baseline="0" dirty="0">
                          <a:solidFill>
                            <a:schemeClr val="dk1"/>
                          </a:solidFill>
                          <a:latin typeface="+mn-lt"/>
                          <a:ea typeface="+mn-ea"/>
                          <a:cs typeface="+mn-cs"/>
                        </a:rPr>
                        <a:t>kan ha eller uppleva delaktighet</a:t>
                      </a:r>
                    </a:p>
                    <a:p>
                      <a:r>
                        <a:rPr lang="sv-SE" sz="1800" b="0" i="0" u="none" strike="noStrike" kern="1200" baseline="0" dirty="0">
                          <a:solidFill>
                            <a:schemeClr val="dk1"/>
                          </a:solidFill>
                          <a:latin typeface="+mn-lt"/>
                          <a:ea typeface="+mn-ea"/>
                          <a:cs typeface="+mn-cs"/>
                        </a:rPr>
                        <a:t>inom livsområdet</a:t>
                      </a:r>
                      <a:endParaRPr lang="sv-SE" dirty="0"/>
                    </a:p>
                  </a:txBody>
                  <a:tcPr>
                    <a:solidFill>
                      <a:srgbClr val="FFE6CD"/>
                    </a:solidFill>
                  </a:tcPr>
                </a:tc>
                <a:extLst>
                  <a:ext uri="{0D108BD9-81ED-4DB2-BD59-A6C34878D82A}">
                    <a16:rowId xmlns:a16="http://schemas.microsoft.com/office/drawing/2014/main" val="10001"/>
                  </a:ext>
                </a:extLst>
              </a:tr>
            </a:tbl>
          </a:graphicData>
        </a:graphic>
      </p:graphicFrame>
      <p:sp>
        <p:nvSpPr>
          <p:cNvPr id="4" name="Platshållare för datum 3"/>
          <p:cNvSpPr>
            <a:spLocks noGrp="1"/>
          </p:cNvSpPr>
          <p:nvPr>
            <p:ph type="dt" sz="half" idx="10"/>
          </p:nvPr>
        </p:nvSpPr>
        <p:spPr/>
        <p:txBody>
          <a:bodyPr/>
          <a:lstStyle/>
          <a:p>
            <a:fld id="{AE427545-AA32-4184-8C80-05AA18CE02B3}"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textruta 5"/>
          <p:cNvSpPr txBox="1"/>
          <p:nvPr/>
        </p:nvSpPr>
        <p:spPr>
          <a:xfrm>
            <a:off x="237795" y="5609890"/>
            <a:ext cx="2584799" cy="646331"/>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Kommer att finnas med i beställningen</a:t>
            </a:r>
          </a:p>
        </p:txBody>
      </p:sp>
      <p:sp>
        <p:nvSpPr>
          <p:cNvPr id="8" name="textruta 7"/>
          <p:cNvSpPr txBox="1"/>
          <p:nvPr/>
        </p:nvSpPr>
        <p:spPr>
          <a:xfrm rot="968527">
            <a:off x="6188817" y="542752"/>
            <a:ext cx="2790215" cy="923330"/>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Biståndshandläggarnas     </a:t>
            </a:r>
          </a:p>
          <a:p>
            <a:r>
              <a:rPr lang="sv-SE" dirty="0"/>
              <a:t>             ansvar att samla information</a:t>
            </a:r>
          </a:p>
        </p:txBody>
      </p:sp>
    </p:spTree>
    <p:extLst>
      <p:ext uri="{BB962C8B-B14F-4D97-AF65-F5344CB8AC3E}">
        <p14:creationId xmlns:p14="http://schemas.microsoft.com/office/powerpoint/2010/main" val="4183764954"/>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600" dirty="0"/>
              <a:t>Så här skulle en beställning kunna se ut</a:t>
            </a:r>
          </a:p>
        </p:txBody>
      </p:sp>
      <p:sp>
        <p:nvSpPr>
          <p:cNvPr id="3" name="Platshållare för innehåll 2"/>
          <p:cNvSpPr>
            <a:spLocks noGrp="1"/>
          </p:cNvSpPr>
          <p:nvPr>
            <p:ph idx="1"/>
          </p:nvPr>
        </p:nvSpPr>
        <p:spPr/>
        <p:txBody>
          <a:bodyPr>
            <a:normAutofit fontScale="85000" lnSpcReduction="20000"/>
          </a:bodyPr>
          <a:lstStyle/>
          <a:p>
            <a:pPr marL="0" indent="0">
              <a:buNone/>
            </a:pPr>
            <a:r>
              <a:rPr lang="sv-SE" sz="2800" b="1" dirty="0">
                <a:latin typeface="+mn-lt"/>
              </a:rPr>
              <a:t>Personlig vård – att tvätta sig</a:t>
            </a:r>
          </a:p>
          <a:p>
            <a:endParaRPr lang="sv-SE" dirty="0">
              <a:latin typeface="+mn-lt"/>
            </a:endParaRPr>
          </a:p>
          <a:p>
            <a:pPr marL="0" indent="0">
              <a:buNone/>
            </a:pPr>
            <a:r>
              <a:rPr lang="sv-SE" b="1" dirty="0">
                <a:latin typeface="+mn-lt"/>
              </a:rPr>
              <a:t>Bedömt funktionstillstånd </a:t>
            </a:r>
            <a:r>
              <a:rPr lang="sv-SE" dirty="0">
                <a:latin typeface="+mn-lt"/>
              </a:rPr>
              <a:t>20160820: </a:t>
            </a:r>
            <a:r>
              <a:rPr lang="sv-SE" i="1" dirty="0">
                <a:latin typeface="+mn-lt"/>
              </a:rPr>
              <a:t>Lätt begränsning</a:t>
            </a:r>
          </a:p>
          <a:p>
            <a:pPr marL="0" indent="0">
              <a:buNone/>
            </a:pPr>
            <a:r>
              <a:rPr lang="sv-SE" dirty="0">
                <a:latin typeface="+mn-lt"/>
              </a:rPr>
              <a:t>I dagsläget tvättar sig Bengt sittande vid handfatet. Bengt vill duscha två gånger i veckan men har svårt att hantera alla moment när han ska tvätta sig när han står och duschar.</a:t>
            </a:r>
          </a:p>
          <a:p>
            <a:endParaRPr lang="sv-SE" dirty="0">
              <a:latin typeface="+mn-lt"/>
            </a:endParaRPr>
          </a:p>
          <a:p>
            <a:pPr marL="0" indent="0">
              <a:buNone/>
            </a:pPr>
            <a:r>
              <a:rPr lang="sv-SE" b="1" dirty="0">
                <a:latin typeface="+mn-lt"/>
              </a:rPr>
              <a:t>Avsett funktionstillstånd </a:t>
            </a:r>
            <a:r>
              <a:rPr lang="sv-SE" dirty="0">
                <a:latin typeface="+mn-lt"/>
              </a:rPr>
              <a:t>20161120: </a:t>
            </a:r>
            <a:r>
              <a:rPr lang="sv-SE" i="1" dirty="0">
                <a:latin typeface="+mn-lt"/>
              </a:rPr>
              <a:t>Ingen begränsning</a:t>
            </a:r>
          </a:p>
          <a:p>
            <a:pPr marL="0" indent="0">
              <a:buNone/>
            </a:pPr>
            <a:r>
              <a:rPr lang="sv-SE" dirty="0">
                <a:latin typeface="+mn-lt"/>
              </a:rPr>
              <a:t>Målet är att Bengt med träning och hjälpmedel kan hantera alla moment självständigt när han tvättar sig vid dusch.</a:t>
            </a:r>
          </a:p>
          <a:p>
            <a:endParaRPr lang="sv-SE" dirty="0">
              <a:latin typeface="+mn-lt"/>
            </a:endParaRPr>
          </a:p>
          <a:p>
            <a:pPr marL="0" indent="0">
              <a:buNone/>
            </a:pPr>
            <a:r>
              <a:rPr lang="sv-SE" b="1" dirty="0">
                <a:latin typeface="+mn-lt"/>
              </a:rPr>
              <a:t>Bedömt behov av insatser</a:t>
            </a:r>
          </a:p>
          <a:p>
            <a:pPr marL="0" indent="0">
              <a:buNone/>
            </a:pPr>
            <a:r>
              <a:rPr lang="sv-SE" dirty="0">
                <a:latin typeface="+mn-lt"/>
              </a:rPr>
              <a:t>Behovet kan tillgodoses med stödjande/tränande insats i form av dusch två gånger i veckan </a:t>
            </a:r>
          </a:p>
          <a:p>
            <a:pPr marL="0" indent="0">
              <a:buNone/>
            </a:pPr>
            <a:r>
              <a:rPr lang="sv-SE" dirty="0">
                <a:latin typeface="+mn-lt"/>
              </a:rPr>
              <a:t>(behovet av att tvätta sig, röra sig på olika sätt och trygghet ska tillgodoses med stödjande/tränande insats för att duscha 2 gånger varje vecka)</a:t>
            </a:r>
          </a:p>
          <a:p>
            <a:pPr marL="0" indent="0">
              <a:buNone/>
            </a:pPr>
            <a:endParaRPr lang="sv-SE" dirty="0"/>
          </a:p>
        </p:txBody>
      </p:sp>
      <p:sp>
        <p:nvSpPr>
          <p:cNvPr id="4" name="Platshållare för datum 3"/>
          <p:cNvSpPr>
            <a:spLocks noGrp="1"/>
          </p:cNvSpPr>
          <p:nvPr>
            <p:ph type="dt" sz="half" idx="10"/>
          </p:nvPr>
        </p:nvSpPr>
        <p:spPr/>
        <p:txBody>
          <a:bodyPr/>
          <a:lstStyle/>
          <a:p>
            <a:fld id="{23D45E9C-0EB5-4F4D-A45D-621473E4C758}"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spTree>
    <p:extLst>
      <p:ext uri="{BB962C8B-B14F-4D97-AF65-F5344CB8AC3E}">
        <p14:creationId xmlns:p14="http://schemas.microsoft.com/office/powerpoint/2010/main" val="893528900"/>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dirty="0"/>
              <a:t>Dokumentationsskyldigheten innebär att…</a:t>
            </a:r>
          </a:p>
        </p:txBody>
      </p:sp>
      <p:sp>
        <p:nvSpPr>
          <p:cNvPr id="3" name="Platshållare för innehåll 2"/>
          <p:cNvSpPr>
            <a:spLocks noGrp="1"/>
          </p:cNvSpPr>
          <p:nvPr>
            <p:ph idx="1"/>
          </p:nvPr>
        </p:nvSpPr>
        <p:spPr/>
        <p:txBody>
          <a:bodyPr/>
          <a:lstStyle/>
          <a:p>
            <a:pPr marL="0" indent="0">
              <a:buNone/>
            </a:pPr>
            <a:r>
              <a:rPr lang="sv-SE" dirty="0"/>
              <a:t>Du som arbetar inom Socialtjänsten är skyldig att dokumentera utifrån det individuella behov som finns hos varje person</a:t>
            </a:r>
          </a:p>
        </p:txBody>
      </p:sp>
      <p:sp>
        <p:nvSpPr>
          <p:cNvPr id="4" name="Platshållare för datum 3"/>
          <p:cNvSpPr>
            <a:spLocks noGrp="1"/>
          </p:cNvSpPr>
          <p:nvPr>
            <p:ph type="dt" sz="half" idx="10"/>
          </p:nvPr>
        </p:nvSpPr>
        <p:spPr/>
        <p:txBody>
          <a:bodyPr/>
          <a:lstStyle/>
          <a:p>
            <a:fld id="{8ACA8D01-410B-4E92-90B2-7350CAB06FCE}"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Rektangel med rundade hörn 5"/>
          <p:cNvSpPr/>
          <p:nvPr/>
        </p:nvSpPr>
        <p:spPr>
          <a:xfrm>
            <a:off x="482311" y="4082833"/>
            <a:ext cx="1732547" cy="10467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Respektfull </a:t>
            </a:r>
          </a:p>
        </p:txBody>
      </p:sp>
      <p:sp>
        <p:nvSpPr>
          <p:cNvPr id="7" name="Rektangel med rundade hörn 6"/>
          <p:cNvSpPr/>
          <p:nvPr/>
        </p:nvSpPr>
        <p:spPr>
          <a:xfrm>
            <a:off x="2034384" y="2833544"/>
            <a:ext cx="1732547" cy="10467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Ska ske fortlöpande</a:t>
            </a:r>
          </a:p>
        </p:txBody>
      </p:sp>
      <p:sp>
        <p:nvSpPr>
          <p:cNvPr id="8" name="Rektangel med rundade hörn 7"/>
          <p:cNvSpPr/>
          <p:nvPr/>
        </p:nvSpPr>
        <p:spPr>
          <a:xfrm>
            <a:off x="2852533" y="4090639"/>
            <a:ext cx="1732547" cy="10467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Tillgänglig för den enskilde</a:t>
            </a:r>
          </a:p>
        </p:txBody>
      </p:sp>
      <p:sp>
        <p:nvSpPr>
          <p:cNvPr id="9" name="Rektangel med rundade hörn 8"/>
          <p:cNvSpPr/>
          <p:nvPr/>
        </p:nvSpPr>
        <p:spPr>
          <a:xfrm>
            <a:off x="4331369" y="2841348"/>
            <a:ext cx="1732547" cy="10467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Väsentlig </a:t>
            </a:r>
          </a:p>
        </p:txBody>
      </p:sp>
      <p:sp>
        <p:nvSpPr>
          <p:cNvPr id="10" name="Rektangel med rundade hörn 9"/>
          <p:cNvSpPr/>
          <p:nvPr/>
        </p:nvSpPr>
        <p:spPr>
          <a:xfrm>
            <a:off x="6628354" y="2841348"/>
            <a:ext cx="1732547" cy="10467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Tillräcklig </a:t>
            </a:r>
          </a:p>
        </p:txBody>
      </p:sp>
      <p:sp>
        <p:nvSpPr>
          <p:cNvPr id="11" name="Rektangel med rundade hörn 10"/>
          <p:cNvSpPr/>
          <p:nvPr/>
        </p:nvSpPr>
        <p:spPr>
          <a:xfrm>
            <a:off x="3489159" y="5339591"/>
            <a:ext cx="2095589" cy="10467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Ska vara ett arbetsinstrument</a:t>
            </a:r>
          </a:p>
        </p:txBody>
      </p:sp>
      <p:sp>
        <p:nvSpPr>
          <p:cNvPr id="12" name="Rektangel med rundade hörn 11"/>
          <p:cNvSpPr/>
          <p:nvPr/>
        </p:nvSpPr>
        <p:spPr>
          <a:xfrm>
            <a:off x="5221706" y="4082496"/>
            <a:ext cx="1732547" cy="10467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Korrekt </a:t>
            </a:r>
          </a:p>
        </p:txBody>
      </p:sp>
    </p:spTree>
    <p:extLst>
      <p:ext uri="{BB962C8B-B14F-4D97-AF65-F5344CB8AC3E}">
        <p14:creationId xmlns:p14="http://schemas.microsoft.com/office/powerpoint/2010/main" val="3278783886"/>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600" dirty="0"/>
              <a:t>Syftet med social dokumentation?</a:t>
            </a:r>
          </a:p>
        </p:txBody>
      </p:sp>
      <p:sp>
        <p:nvSpPr>
          <p:cNvPr id="3" name="Platshållare för innehåll 2"/>
          <p:cNvSpPr>
            <a:spLocks noGrp="1"/>
          </p:cNvSpPr>
          <p:nvPr>
            <p:ph idx="1"/>
          </p:nvPr>
        </p:nvSpPr>
        <p:spPr>
          <a:xfrm>
            <a:off x="457200" y="1426030"/>
            <a:ext cx="6183085" cy="4950816"/>
          </a:xfrm>
        </p:spPr>
        <p:txBody>
          <a:bodyPr>
            <a:normAutofit/>
          </a:bodyPr>
          <a:lstStyle/>
          <a:p>
            <a:pPr marL="0" indent="0">
              <a:buNone/>
            </a:pPr>
            <a:r>
              <a:rPr lang="sv-SE" dirty="0"/>
              <a:t>Dokumentation ger förutsättningar för:</a:t>
            </a:r>
          </a:p>
          <a:p>
            <a:r>
              <a:rPr lang="sv-SE" dirty="0"/>
              <a:t>Rättssäkerhet för den enskilde</a:t>
            </a:r>
          </a:p>
          <a:p>
            <a:r>
              <a:rPr lang="sv-SE" dirty="0"/>
              <a:t>Behov tydliggörs</a:t>
            </a:r>
          </a:p>
          <a:p>
            <a:r>
              <a:rPr lang="sv-SE" dirty="0"/>
              <a:t>Delaktighet</a:t>
            </a:r>
          </a:p>
          <a:p>
            <a:r>
              <a:rPr lang="sv-SE" dirty="0"/>
              <a:t>Insyn, rätt att ta del av information</a:t>
            </a:r>
          </a:p>
          <a:p>
            <a:r>
              <a:rPr lang="sv-SE" dirty="0"/>
              <a:t>Kontinuitet i utförandet</a:t>
            </a:r>
          </a:p>
          <a:p>
            <a:r>
              <a:rPr lang="sv-SE" dirty="0"/>
              <a:t>Informationsöverföring</a:t>
            </a:r>
          </a:p>
          <a:p>
            <a:r>
              <a:rPr lang="sv-SE" dirty="0"/>
              <a:t>Samordning mellan olika professioner</a:t>
            </a:r>
          </a:p>
          <a:p>
            <a:r>
              <a:rPr lang="sv-SE" dirty="0"/>
              <a:t>Möjliggör uppföljning</a:t>
            </a:r>
          </a:p>
          <a:p>
            <a:r>
              <a:rPr lang="sv-SE" dirty="0"/>
              <a:t>Kvalitetssäkring/säkerställa arbetsmetoder</a:t>
            </a:r>
          </a:p>
          <a:p>
            <a:pPr marL="0" indent="0">
              <a:buNone/>
            </a:pPr>
            <a:r>
              <a:rPr lang="sv-SE" dirty="0"/>
              <a:t>För brukare, myndighet och verksamhet</a:t>
            </a:r>
          </a:p>
        </p:txBody>
      </p:sp>
      <p:sp>
        <p:nvSpPr>
          <p:cNvPr id="4" name="Platshållare för datum 3"/>
          <p:cNvSpPr>
            <a:spLocks noGrp="1"/>
          </p:cNvSpPr>
          <p:nvPr>
            <p:ph type="dt" sz="half" idx="10"/>
          </p:nvPr>
        </p:nvSpPr>
        <p:spPr/>
        <p:txBody>
          <a:bodyPr/>
          <a:lstStyle/>
          <a:p>
            <a:fld id="{F62B3C71-AC7E-4F7D-A709-75360707CBE1}"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pic>
        <p:nvPicPr>
          <p:cNvPr id="6" name="Bildobjekt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22932" y="2013858"/>
            <a:ext cx="3634500" cy="2423000"/>
          </a:xfrm>
          <a:prstGeom prst="rect">
            <a:avLst/>
          </a:prstGeom>
        </p:spPr>
      </p:pic>
    </p:spTree>
    <p:extLst>
      <p:ext uri="{BB962C8B-B14F-4D97-AF65-F5344CB8AC3E}">
        <p14:creationId xmlns:p14="http://schemas.microsoft.com/office/powerpoint/2010/main" val="748728558"/>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med rundade hörn 4"/>
          <p:cNvSpPr/>
          <p:nvPr/>
        </p:nvSpPr>
        <p:spPr bwMode="auto">
          <a:xfrm>
            <a:off x="3078862" y="2727333"/>
            <a:ext cx="3960440" cy="646986"/>
          </a:xfrm>
          <a:prstGeom prst="round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fontAlgn="base">
              <a:spcBef>
                <a:spcPct val="50000"/>
              </a:spcBef>
              <a:spcAft>
                <a:spcPct val="0"/>
              </a:spcAft>
            </a:pPr>
            <a:r>
              <a:rPr lang="sv-SE" sz="3200" dirty="0">
                <a:solidFill>
                  <a:prstClr val="black"/>
                </a:solidFill>
              </a:rPr>
              <a:t>Genomförandeplan</a:t>
            </a:r>
          </a:p>
        </p:txBody>
      </p:sp>
      <p:sp>
        <p:nvSpPr>
          <p:cNvPr id="6" name="Ellips 5"/>
          <p:cNvSpPr/>
          <p:nvPr/>
        </p:nvSpPr>
        <p:spPr bwMode="auto">
          <a:xfrm>
            <a:off x="6616156" y="1884241"/>
            <a:ext cx="2376264" cy="908864"/>
          </a:xfrm>
          <a:prstGeom prst="ellipse">
            <a:avLst/>
          </a:prstGeom>
          <a:solidFill>
            <a:schemeClr val="accent1">
              <a:lumMod val="40000"/>
              <a:lumOff val="60000"/>
            </a:scheme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fontAlgn="base">
              <a:spcBef>
                <a:spcPct val="50000"/>
              </a:spcBef>
              <a:spcAft>
                <a:spcPct val="0"/>
              </a:spcAft>
            </a:pPr>
            <a:r>
              <a:rPr lang="sv-SE" dirty="0">
                <a:solidFill>
                  <a:prstClr val="black"/>
                </a:solidFill>
              </a:rPr>
              <a:t>Utgå från beställningen</a:t>
            </a:r>
          </a:p>
        </p:txBody>
      </p:sp>
      <p:sp>
        <p:nvSpPr>
          <p:cNvPr id="8" name="Ellips 7"/>
          <p:cNvSpPr/>
          <p:nvPr/>
        </p:nvSpPr>
        <p:spPr bwMode="auto">
          <a:xfrm>
            <a:off x="6662302" y="2994164"/>
            <a:ext cx="2376264" cy="1298377"/>
          </a:xfrm>
          <a:prstGeom prst="ellipse">
            <a:avLst/>
          </a:prstGeom>
          <a:solidFill>
            <a:schemeClr val="accent1">
              <a:lumMod val="40000"/>
              <a:lumOff val="60000"/>
            </a:scheme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fontAlgn="base">
              <a:spcBef>
                <a:spcPct val="50000"/>
              </a:spcBef>
              <a:spcAft>
                <a:spcPct val="0"/>
              </a:spcAft>
            </a:pPr>
            <a:r>
              <a:rPr lang="sv-SE" dirty="0">
                <a:solidFill>
                  <a:prstClr val="black"/>
                </a:solidFill>
              </a:rPr>
              <a:t>Vilka behov finns beskrivna?</a:t>
            </a:r>
          </a:p>
        </p:txBody>
      </p:sp>
      <p:sp>
        <p:nvSpPr>
          <p:cNvPr id="9" name="Ellips 8"/>
          <p:cNvSpPr/>
          <p:nvPr/>
        </p:nvSpPr>
        <p:spPr bwMode="auto">
          <a:xfrm>
            <a:off x="2771799" y="3512418"/>
            <a:ext cx="3456384" cy="3245941"/>
          </a:xfrm>
          <a:prstGeom prst="ellipse">
            <a:avLst/>
          </a:prstGeom>
          <a:solidFill>
            <a:schemeClr val="accent1">
              <a:lumMod val="40000"/>
              <a:lumOff val="60000"/>
            </a:scheme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fontAlgn="base">
              <a:spcBef>
                <a:spcPct val="50000"/>
              </a:spcBef>
              <a:spcAft>
                <a:spcPct val="0"/>
              </a:spcAft>
            </a:pPr>
            <a:r>
              <a:rPr lang="sv-SE" dirty="0">
                <a:solidFill>
                  <a:prstClr val="black"/>
                </a:solidFill>
              </a:rPr>
              <a:t>Hur har biståndshandläggaren bedömt den enskildes funktionstillstånd? Beskriver vad den enskilde klarar själv och vad man behöver stöd i. </a:t>
            </a:r>
          </a:p>
        </p:txBody>
      </p:sp>
      <p:sp>
        <p:nvSpPr>
          <p:cNvPr id="10" name="Ellips 9"/>
          <p:cNvSpPr/>
          <p:nvPr/>
        </p:nvSpPr>
        <p:spPr bwMode="auto">
          <a:xfrm>
            <a:off x="112322" y="3178709"/>
            <a:ext cx="3096344" cy="2077403"/>
          </a:xfrm>
          <a:prstGeom prst="ellipse">
            <a:avLst/>
          </a:prstGeom>
          <a:solidFill>
            <a:schemeClr val="accent1">
              <a:lumMod val="40000"/>
              <a:lumOff val="60000"/>
            </a:scheme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fontAlgn="base">
              <a:spcBef>
                <a:spcPct val="50000"/>
              </a:spcBef>
              <a:spcAft>
                <a:spcPct val="0"/>
              </a:spcAft>
            </a:pPr>
            <a:r>
              <a:rPr lang="sv-SE" dirty="0">
                <a:solidFill>
                  <a:prstClr val="black"/>
                </a:solidFill>
              </a:rPr>
              <a:t>Ska behovet tillgodoses stödjande/tränande eller kompenserade. </a:t>
            </a:r>
          </a:p>
        </p:txBody>
      </p:sp>
      <p:sp>
        <p:nvSpPr>
          <p:cNvPr id="11" name="Ellips 10"/>
          <p:cNvSpPr/>
          <p:nvPr/>
        </p:nvSpPr>
        <p:spPr bwMode="auto">
          <a:xfrm>
            <a:off x="739002" y="2196665"/>
            <a:ext cx="2376264" cy="908864"/>
          </a:xfrm>
          <a:prstGeom prst="ellipse">
            <a:avLst/>
          </a:prstGeom>
          <a:solidFill>
            <a:schemeClr val="accent1">
              <a:lumMod val="40000"/>
              <a:lumOff val="60000"/>
            </a:scheme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fontAlgn="base">
              <a:spcBef>
                <a:spcPct val="50000"/>
              </a:spcBef>
              <a:spcAft>
                <a:spcPct val="0"/>
              </a:spcAft>
            </a:pPr>
            <a:r>
              <a:rPr lang="sv-SE" dirty="0">
                <a:solidFill>
                  <a:prstClr val="black"/>
                </a:solidFill>
              </a:rPr>
              <a:t>Vilket mål har insatsen?</a:t>
            </a:r>
          </a:p>
        </p:txBody>
      </p:sp>
      <p:sp>
        <p:nvSpPr>
          <p:cNvPr id="12" name="Ellips 11"/>
          <p:cNvSpPr/>
          <p:nvPr/>
        </p:nvSpPr>
        <p:spPr bwMode="auto">
          <a:xfrm>
            <a:off x="4158982" y="1484553"/>
            <a:ext cx="2376264" cy="908864"/>
          </a:xfrm>
          <a:prstGeom prst="ellipse">
            <a:avLst/>
          </a:prstGeom>
          <a:solidFill>
            <a:schemeClr val="accent1">
              <a:lumMod val="40000"/>
              <a:lumOff val="60000"/>
            </a:scheme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fontAlgn="base">
              <a:spcBef>
                <a:spcPct val="50000"/>
              </a:spcBef>
              <a:spcAft>
                <a:spcPct val="0"/>
              </a:spcAft>
            </a:pPr>
            <a:r>
              <a:rPr lang="sv-SE" dirty="0">
                <a:solidFill>
                  <a:prstClr val="black"/>
                </a:solidFill>
              </a:rPr>
              <a:t>Beskriv HUR och NÄR</a:t>
            </a:r>
          </a:p>
        </p:txBody>
      </p:sp>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804" t="53571" r="42045" b="36202"/>
          <a:stretch/>
        </p:blipFill>
        <p:spPr bwMode="auto">
          <a:xfrm>
            <a:off x="546265" y="1213532"/>
            <a:ext cx="3362788" cy="9500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llips 14"/>
          <p:cNvSpPr/>
          <p:nvPr/>
        </p:nvSpPr>
        <p:spPr bwMode="auto">
          <a:xfrm>
            <a:off x="6026891" y="4136616"/>
            <a:ext cx="2860769" cy="1687890"/>
          </a:xfrm>
          <a:prstGeom prst="ellipse">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fontAlgn="base">
              <a:spcBef>
                <a:spcPct val="50000"/>
              </a:spcBef>
              <a:spcAft>
                <a:spcPct val="0"/>
              </a:spcAft>
            </a:pPr>
            <a:r>
              <a:rPr lang="sv-SE" dirty="0">
                <a:solidFill>
                  <a:prstClr val="black"/>
                </a:solidFill>
              </a:rPr>
              <a:t>Använd beställningen när det är dags för uppföljning!</a:t>
            </a:r>
          </a:p>
        </p:txBody>
      </p:sp>
      <p:sp>
        <p:nvSpPr>
          <p:cNvPr id="16" name="Rubrik 1"/>
          <p:cNvSpPr>
            <a:spLocks noGrp="1"/>
          </p:cNvSpPr>
          <p:nvPr>
            <p:ph type="title"/>
          </p:nvPr>
        </p:nvSpPr>
        <p:spPr>
          <a:xfrm>
            <a:off x="178732" y="274639"/>
            <a:ext cx="8859834" cy="1143000"/>
          </a:xfrm>
        </p:spPr>
        <p:txBody>
          <a:bodyPr>
            <a:normAutofit/>
          </a:bodyPr>
          <a:lstStyle/>
          <a:p>
            <a:r>
              <a:rPr lang="sv-SE" sz="3200" b="1" dirty="0">
                <a:latin typeface="+mj-lt"/>
              </a:rPr>
              <a:t>Hur arbetar vi med IBIC i genomförandeplanen?</a:t>
            </a:r>
          </a:p>
        </p:txBody>
      </p:sp>
      <p:sp>
        <p:nvSpPr>
          <p:cNvPr id="14" name="Ellips 13"/>
          <p:cNvSpPr/>
          <p:nvPr/>
        </p:nvSpPr>
        <p:spPr bwMode="auto">
          <a:xfrm>
            <a:off x="5814724" y="5539840"/>
            <a:ext cx="3013169" cy="908864"/>
          </a:xfrm>
          <a:prstGeom prst="ellipse">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fontAlgn="base">
              <a:spcBef>
                <a:spcPct val="50000"/>
              </a:spcBef>
              <a:spcAft>
                <a:spcPct val="0"/>
              </a:spcAft>
            </a:pPr>
            <a:r>
              <a:rPr lang="sv-SE" dirty="0">
                <a:solidFill>
                  <a:prstClr val="black"/>
                </a:solidFill>
              </a:rPr>
              <a:t>Mål-avsett funktionstillstånd!</a:t>
            </a:r>
          </a:p>
        </p:txBody>
      </p:sp>
      <p:sp>
        <p:nvSpPr>
          <p:cNvPr id="17" name="textruta 16"/>
          <p:cNvSpPr txBox="1"/>
          <p:nvPr/>
        </p:nvSpPr>
        <p:spPr>
          <a:xfrm rot="968527">
            <a:off x="7347116" y="1108835"/>
            <a:ext cx="1295255" cy="369332"/>
          </a:xfrm>
          <a:prstGeom prst="rect">
            <a:avLst/>
          </a:prstGeom>
          <a:noFill/>
          <a:ln w="19050">
            <a:solidFill>
              <a:schemeClr val="tx1"/>
            </a:solidFill>
          </a:ln>
        </p:spPr>
        <p:txBody>
          <a:bodyPr wrap="square" rtlCol="0">
            <a:spAutoFit/>
          </a:bodyPr>
          <a:lstStyle/>
          <a:p>
            <a:r>
              <a:rPr lang="sv-SE" dirty="0"/>
              <a:t>Ert ansvar</a:t>
            </a:r>
          </a:p>
        </p:txBody>
      </p:sp>
    </p:spTree>
    <p:extLst>
      <p:ext uri="{BB962C8B-B14F-4D97-AF65-F5344CB8AC3E}">
        <p14:creationId xmlns:p14="http://schemas.microsoft.com/office/powerpoint/2010/main" val="1427040898"/>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animBg="1"/>
      <p:bldP spid="15"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med rundade hörn 1"/>
          <p:cNvSpPr>
            <a:spLocks noChangeArrowheads="1"/>
          </p:cNvSpPr>
          <p:nvPr/>
        </p:nvSpPr>
        <p:spPr bwMode="auto">
          <a:xfrm>
            <a:off x="2261589" y="399616"/>
            <a:ext cx="2911475" cy="525463"/>
          </a:xfrm>
          <a:prstGeom prst="roundRect">
            <a:avLst>
              <a:gd name="adj" fmla="val 18116"/>
            </a:avLst>
          </a:prstGeom>
          <a:gradFill rotWithShape="1">
            <a:gsLst>
              <a:gs pos="0">
                <a:srgbClr val="BCBCBC"/>
              </a:gs>
              <a:gs pos="35001">
                <a:srgbClr val="D0D0D0"/>
              </a:gs>
              <a:gs pos="100000">
                <a:srgbClr val="EDEDED"/>
              </a:gs>
            </a:gsLst>
            <a:lin ang="16200000" scaled="1"/>
          </a:gradFill>
          <a:ln w="9525">
            <a:solidFill>
              <a:srgbClr val="000000"/>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GODA</a:t>
            </a:r>
            <a:endParaRPr kumimoji="0" lang="sv-SE" altLang="sv-SE" sz="1800" b="0" i="0" u="none" strike="noStrike" cap="none" normalizeH="0" baseline="0">
              <a:ln>
                <a:noFill/>
              </a:ln>
              <a:solidFill>
                <a:schemeClr val="tx1"/>
              </a:solidFill>
              <a:effectLst/>
              <a:latin typeface="Arial" pitchFamily="34" charset="0"/>
              <a:cs typeface="Arial" pitchFamily="34" charset="0"/>
            </a:endParaRPr>
          </a:p>
        </p:txBody>
      </p:sp>
      <p:sp>
        <p:nvSpPr>
          <p:cNvPr id="5" name="Rektangel med rundade hörn 2"/>
          <p:cNvSpPr>
            <a:spLocks noChangeArrowheads="1"/>
          </p:cNvSpPr>
          <p:nvPr/>
        </p:nvSpPr>
        <p:spPr bwMode="auto">
          <a:xfrm>
            <a:off x="5653580" y="410767"/>
            <a:ext cx="3009900" cy="525463"/>
          </a:xfrm>
          <a:prstGeom prst="roundRect">
            <a:avLst>
              <a:gd name="adj" fmla="val 16667"/>
            </a:avLst>
          </a:prstGeom>
          <a:gradFill rotWithShape="1">
            <a:gsLst>
              <a:gs pos="0">
                <a:srgbClr val="BCBCBC"/>
              </a:gs>
              <a:gs pos="35001">
                <a:srgbClr val="D0D0D0"/>
              </a:gs>
              <a:gs pos="100000">
                <a:srgbClr val="EDEDED"/>
              </a:gs>
            </a:gsLst>
            <a:lin ang="16200000" scaled="1"/>
          </a:gradFill>
          <a:ln w="9525">
            <a:solidFill>
              <a:srgbClr val="000000"/>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SKADLIGA</a:t>
            </a:r>
            <a:endParaRPr kumimoji="0" lang="sv-SE" altLang="sv-SE" sz="1800" b="0" i="0" u="none" strike="noStrike" cap="none" normalizeH="0" baseline="0">
              <a:ln>
                <a:noFill/>
              </a:ln>
              <a:solidFill>
                <a:schemeClr val="tx1"/>
              </a:solidFill>
              <a:effectLst/>
              <a:latin typeface="Arial" pitchFamily="34" charset="0"/>
              <a:cs typeface="Arial" pitchFamily="34" charset="0"/>
            </a:endParaRPr>
          </a:p>
        </p:txBody>
      </p:sp>
      <p:sp>
        <p:nvSpPr>
          <p:cNvPr id="6" name="Rektangel med rundade hörn 3"/>
          <p:cNvSpPr>
            <a:spLocks noChangeArrowheads="1"/>
          </p:cNvSpPr>
          <p:nvPr/>
        </p:nvSpPr>
        <p:spPr bwMode="auto">
          <a:xfrm>
            <a:off x="545902" y="1300163"/>
            <a:ext cx="1050926" cy="2446338"/>
          </a:xfrm>
          <a:prstGeom prst="roundRect">
            <a:avLst>
              <a:gd name="adj" fmla="val 16667"/>
            </a:avLst>
          </a:prstGeom>
          <a:gradFill rotWithShape="1">
            <a:gsLst>
              <a:gs pos="0">
                <a:srgbClr val="FFBE86"/>
              </a:gs>
              <a:gs pos="35001">
                <a:srgbClr val="FFD0AA"/>
              </a:gs>
              <a:gs pos="100000">
                <a:srgbClr val="FFEBDB"/>
              </a:gs>
            </a:gsLst>
            <a:lin ang="16200000" scaled="1"/>
          </a:gradFill>
          <a:ln w="9525">
            <a:solidFill>
              <a:srgbClr val="F68C36"/>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INTERNA</a:t>
            </a:r>
            <a:endParaRPr kumimoji="0" lang="sv-SE" altLang="sv-SE" sz="1800" b="0" i="0" u="none" strike="noStrike" cap="none" normalizeH="0" baseline="0">
              <a:ln>
                <a:noFill/>
              </a:ln>
              <a:solidFill>
                <a:schemeClr val="tx1"/>
              </a:solidFill>
              <a:effectLst/>
              <a:latin typeface="Arial" pitchFamily="34" charset="0"/>
              <a:cs typeface="Arial" pitchFamily="34" charset="0"/>
            </a:endParaRPr>
          </a:p>
        </p:txBody>
      </p:sp>
      <p:sp>
        <p:nvSpPr>
          <p:cNvPr id="7" name="Rektangel med rundade hörn 4"/>
          <p:cNvSpPr>
            <a:spLocks noChangeArrowheads="1"/>
          </p:cNvSpPr>
          <p:nvPr/>
        </p:nvSpPr>
        <p:spPr bwMode="auto">
          <a:xfrm>
            <a:off x="2191342" y="1303668"/>
            <a:ext cx="3051968" cy="2462178"/>
          </a:xfrm>
          <a:prstGeom prst="roundRect">
            <a:avLst>
              <a:gd name="adj" fmla="val 16667"/>
            </a:avLst>
          </a:prstGeom>
          <a:gradFill rotWithShape="1">
            <a:gsLst>
              <a:gs pos="0">
                <a:srgbClr val="5D417E"/>
              </a:gs>
              <a:gs pos="80000">
                <a:srgbClr val="7B58A6"/>
              </a:gs>
              <a:gs pos="100000">
                <a:srgbClr val="7B57A8"/>
              </a:gs>
            </a:gsLst>
            <a:lin ang="16200000"/>
          </a:gradFill>
          <a:ln>
            <a:noFill/>
          </a:ln>
          <a:effectLst>
            <a:outerShdw dist="23000" dir="5400000" rotWithShape="0">
              <a:srgbClr val="00000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800" b="0" i="0" u="none" strike="noStrike" cap="none" normalizeH="0" baseline="0">
                <a:ln>
                  <a:noFill/>
                </a:ln>
                <a:solidFill>
                  <a:schemeClr val="tx1"/>
                </a:solidFill>
                <a:effectLst/>
                <a:latin typeface="Arial" pitchFamily="34" charset="0"/>
                <a:ea typeface="Calibri" pitchFamily="34" charset="0"/>
                <a:cs typeface="Arial" pitchFamily="34" charset="0"/>
              </a:rPr>
              <a:t>STYRKOR</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Ex. R</a:t>
            </a:r>
            <a:r>
              <a:rPr kumimoji="0" lang="sv-SE" altLang="sv-SE" sz="1200" b="0" i="0" u="none" strike="noStrike" cap="none" normalizeH="0" baseline="0">
                <a:ln>
                  <a:noFill/>
                </a:ln>
                <a:solidFill>
                  <a:schemeClr val="tx1"/>
                </a:solidFill>
                <a:effectLst/>
                <a:latin typeface="Calibri"/>
                <a:ea typeface="Calibri" pitchFamily="34" charset="0"/>
                <a:cs typeface="Arial" pitchFamily="34" charset="0"/>
              </a:rPr>
              <a:t>ä</a:t>
            </a: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ttss</a:t>
            </a:r>
            <a:r>
              <a:rPr kumimoji="0" lang="sv-SE" altLang="sv-SE" sz="1200" b="0" i="0" u="none" strike="noStrike" cap="none" normalizeH="0" baseline="0">
                <a:ln>
                  <a:noFill/>
                </a:ln>
                <a:solidFill>
                  <a:schemeClr val="tx1"/>
                </a:solidFill>
                <a:effectLst/>
                <a:latin typeface="Calibri"/>
                <a:ea typeface="Calibri" pitchFamily="34" charset="0"/>
                <a:cs typeface="Arial" pitchFamily="34" charset="0"/>
              </a:rPr>
              <a:t>ä</a:t>
            </a: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kerhet</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Behovsinriktat</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strukturerat</a:t>
            </a:r>
            <a:endParaRPr kumimoji="0" lang="sv-SE" altLang="sv-SE" sz="1800" b="0" i="0" u="none" strike="noStrike" cap="none" normalizeH="0" baseline="0">
              <a:ln>
                <a:noFill/>
              </a:ln>
              <a:solidFill>
                <a:schemeClr val="tx1"/>
              </a:solidFill>
              <a:effectLst/>
              <a:latin typeface="Arial" pitchFamily="34" charset="0"/>
              <a:cs typeface="Arial" pitchFamily="34" charset="0"/>
            </a:endParaRPr>
          </a:p>
        </p:txBody>
      </p:sp>
      <p:sp>
        <p:nvSpPr>
          <p:cNvPr id="8" name="Rektangel med rundade hörn 5"/>
          <p:cNvSpPr>
            <a:spLocks noChangeArrowheads="1"/>
          </p:cNvSpPr>
          <p:nvPr/>
        </p:nvSpPr>
        <p:spPr bwMode="auto">
          <a:xfrm>
            <a:off x="5579365" y="1291531"/>
            <a:ext cx="3158331" cy="2463602"/>
          </a:xfrm>
          <a:prstGeom prst="roundRect">
            <a:avLst>
              <a:gd name="adj" fmla="val 16667"/>
            </a:avLst>
          </a:prstGeom>
          <a:gradFill rotWithShape="1">
            <a:gsLst>
              <a:gs pos="0">
                <a:srgbClr val="2787A0"/>
              </a:gs>
              <a:gs pos="80000">
                <a:srgbClr val="36B1D2"/>
              </a:gs>
              <a:gs pos="100000">
                <a:srgbClr val="34B3D6"/>
              </a:gs>
            </a:gsLst>
            <a:lin ang="16200000"/>
          </a:gradFill>
          <a:ln>
            <a:noFill/>
          </a:ln>
          <a:effectLst>
            <a:outerShdw dist="23000" dir="5400000" rotWithShape="0">
              <a:srgbClr val="00000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800" b="0" i="0" u="none" strike="noStrike" cap="none" normalizeH="0" baseline="0">
                <a:ln>
                  <a:noFill/>
                </a:ln>
                <a:solidFill>
                  <a:schemeClr val="tx1"/>
                </a:solidFill>
                <a:effectLst/>
                <a:latin typeface="Arial" pitchFamily="34" charset="0"/>
                <a:ea typeface="Calibri" pitchFamily="34" charset="0"/>
                <a:cs typeface="Arial" pitchFamily="34" charset="0"/>
              </a:rPr>
              <a:t>SVAGHETER</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Ex. ICF kr</a:t>
            </a:r>
            <a:r>
              <a:rPr kumimoji="0" lang="sv-SE" altLang="sv-SE" sz="1200" b="0" i="0" u="none" strike="noStrike" cap="none" normalizeH="0" baseline="0">
                <a:ln>
                  <a:noFill/>
                </a:ln>
                <a:solidFill>
                  <a:schemeClr val="tx1"/>
                </a:solidFill>
                <a:effectLst/>
                <a:latin typeface="Calibri"/>
                <a:ea typeface="Calibri" pitchFamily="34" charset="0"/>
                <a:cs typeface="Arial" pitchFamily="34" charset="0"/>
              </a:rPr>
              <a:t>å</a:t>
            </a: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ngligt spr</a:t>
            </a:r>
            <a:r>
              <a:rPr kumimoji="0" lang="sv-SE" altLang="sv-SE" sz="1200" b="0" i="0" u="none" strike="noStrike" cap="none" normalizeH="0" baseline="0">
                <a:ln>
                  <a:noFill/>
                </a:ln>
                <a:solidFill>
                  <a:schemeClr val="tx1"/>
                </a:solidFill>
                <a:effectLst/>
                <a:latin typeface="Calibri"/>
                <a:ea typeface="Calibri" pitchFamily="34" charset="0"/>
                <a:cs typeface="Arial" pitchFamily="34" charset="0"/>
              </a:rPr>
              <a:t>å</a:t>
            </a: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k</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Kunskapskrav</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Tar tid att inf</a:t>
            </a:r>
            <a:r>
              <a:rPr kumimoji="0" lang="sv-SE" altLang="sv-SE" sz="1200" b="0" i="0" u="none" strike="noStrike" cap="none" normalizeH="0" baseline="0">
                <a:ln>
                  <a:noFill/>
                </a:ln>
                <a:solidFill>
                  <a:schemeClr val="tx1"/>
                </a:solidFill>
                <a:effectLst/>
                <a:latin typeface="Calibri"/>
                <a:ea typeface="Calibri" pitchFamily="34" charset="0"/>
                <a:cs typeface="Arial" pitchFamily="34" charset="0"/>
              </a:rPr>
              <a:t>ö</a:t>
            </a: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ra</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a:ln>
                <a:noFill/>
              </a:ln>
              <a:solidFill>
                <a:schemeClr val="tx1"/>
              </a:solidFill>
              <a:effectLst/>
              <a:latin typeface="Arial" pitchFamily="34" charset="0"/>
              <a:cs typeface="Arial" pitchFamily="34" charset="0"/>
            </a:endParaRPr>
          </a:p>
        </p:txBody>
      </p:sp>
      <p:sp>
        <p:nvSpPr>
          <p:cNvPr id="9" name="Rektangel med rundade hörn 6"/>
          <p:cNvSpPr>
            <a:spLocks noChangeArrowheads="1"/>
          </p:cNvSpPr>
          <p:nvPr/>
        </p:nvSpPr>
        <p:spPr bwMode="auto">
          <a:xfrm>
            <a:off x="545902" y="3871893"/>
            <a:ext cx="1044576" cy="2522538"/>
          </a:xfrm>
          <a:prstGeom prst="roundRect">
            <a:avLst>
              <a:gd name="adj" fmla="val 16667"/>
            </a:avLst>
          </a:prstGeom>
          <a:gradFill rotWithShape="1">
            <a:gsLst>
              <a:gs pos="0">
                <a:srgbClr val="FFBE86"/>
              </a:gs>
              <a:gs pos="35001">
                <a:srgbClr val="FFD0AA"/>
              </a:gs>
              <a:gs pos="100000">
                <a:srgbClr val="FFEBDB"/>
              </a:gs>
            </a:gsLst>
            <a:lin ang="16200000" scaled="1"/>
          </a:gradFill>
          <a:ln w="9525">
            <a:solidFill>
              <a:srgbClr val="F68C36"/>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EXTERNA</a:t>
            </a:r>
            <a:endParaRPr kumimoji="0" lang="sv-SE" altLang="sv-SE" sz="1800" b="0" i="0" u="none" strike="noStrike" cap="none" normalizeH="0" baseline="0">
              <a:ln>
                <a:noFill/>
              </a:ln>
              <a:solidFill>
                <a:schemeClr val="tx1"/>
              </a:solidFill>
              <a:effectLst/>
              <a:latin typeface="Arial" pitchFamily="34" charset="0"/>
              <a:cs typeface="Arial" pitchFamily="34" charset="0"/>
            </a:endParaRPr>
          </a:p>
        </p:txBody>
      </p:sp>
      <p:sp>
        <p:nvSpPr>
          <p:cNvPr id="10" name="Rektangel med rundade hörn 7"/>
          <p:cNvSpPr>
            <a:spLocks noChangeArrowheads="1"/>
          </p:cNvSpPr>
          <p:nvPr/>
        </p:nvSpPr>
        <p:spPr bwMode="auto">
          <a:xfrm>
            <a:off x="2253330" y="3946158"/>
            <a:ext cx="3003303" cy="2448273"/>
          </a:xfrm>
          <a:prstGeom prst="roundRect">
            <a:avLst>
              <a:gd name="adj" fmla="val 16667"/>
            </a:avLst>
          </a:prstGeom>
          <a:gradFill rotWithShape="1">
            <a:gsLst>
              <a:gs pos="0">
                <a:srgbClr val="769535"/>
              </a:gs>
              <a:gs pos="80000">
                <a:srgbClr val="9BC348"/>
              </a:gs>
              <a:gs pos="100000">
                <a:srgbClr val="9CC746"/>
              </a:gs>
            </a:gsLst>
            <a:lin ang="16200000"/>
          </a:gradFill>
          <a:ln>
            <a:noFill/>
          </a:ln>
          <a:effectLst>
            <a:outerShdw dist="23000" dir="5400000" rotWithShape="0">
              <a:srgbClr val="00000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800" b="0" i="0" u="none" strike="noStrike" cap="none" normalizeH="0" baseline="0">
                <a:ln>
                  <a:noFill/>
                </a:ln>
                <a:solidFill>
                  <a:schemeClr val="tx1"/>
                </a:solidFill>
                <a:effectLst/>
                <a:latin typeface="Arial" pitchFamily="34" charset="0"/>
                <a:ea typeface="Calibri" pitchFamily="34" charset="0"/>
                <a:cs typeface="Arial" pitchFamily="34" charset="0"/>
              </a:rPr>
              <a:t>M</a:t>
            </a:r>
            <a:r>
              <a:rPr kumimoji="0" lang="sv-SE" altLang="sv-SE" sz="1800" b="0" i="0" u="none" strike="noStrike" cap="none" normalizeH="0" baseline="0">
                <a:ln>
                  <a:noFill/>
                </a:ln>
                <a:solidFill>
                  <a:schemeClr val="tx1"/>
                </a:solidFill>
                <a:effectLst/>
                <a:latin typeface="Calibri"/>
                <a:ea typeface="Calibri" pitchFamily="34" charset="0"/>
                <a:cs typeface="Arial" pitchFamily="34" charset="0"/>
              </a:rPr>
              <a:t>Ö</a:t>
            </a:r>
            <a:r>
              <a:rPr kumimoji="0" lang="sv-SE" altLang="sv-SE" sz="1800" b="0" i="0" u="none" strike="noStrike" cap="none" normalizeH="0" baseline="0">
                <a:ln>
                  <a:noFill/>
                </a:ln>
                <a:solidFill>
                  <a:schemeClr val="tx1"/>
                </a:solidFill>
                <a:effectLst/>
                <a:latin typeface="Arial" pitchFamily="34" charset="0"/>
                <a:ea typeface="Calibri" pitchFamily="34" charset="0"/>
                <a:cs typeface="Arial" pitchFamily="34" charset="0"/>
              </a:rPr>
              <a:t>JLIGHETER</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Ex. Statistik</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Kunskapsutveckling</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Samverkan</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IT-system</a:t>
            </a:r>
            <a:endParaRPr kumimoji="0" lang="sv-SE" altLang="sv-SE" sz="1800" b="0" i="0" u="none" strike="noStrike" cap="none" normalizeH="0" baseline="0">
              <a:ln>
                <a:noFill/>
              </a:ln>
              <a:solidFill>
                <a:schemeClr val="tx1"/>
              </a:solidFill>
              <a:effectLst/>
              <a:latin typeface="Arial" pitchFamily="34" charset="0"/>
              <a:cs typeface="Arial" pitchFamily="34" charset="0"/>
            </a:endParaRPr>
          </a:p>
        </p:txBody>
      </p:sp>
      <p:sp>
        <p:nvSpPr>
          <p:cNvPr id="11" name="Rektangel med rundade hörn 8"/>
          <p:cNvSpPr>
            <a:spLocks noChangeArrowheads="1"/>
          </p:cNvSpPr>
          <p:nvPr/>
        </p:nvSpPr>
        <p:spPr bwMode="auto">
          <a:xfrm>
            <a:off x="5544837" y="3946158"/>
            <a:ext cx="3227386" cy="2448274"/>
          </a:xfrm>
          <a:prstGeom prst="roundRect">
            <a:avLst>
              <a:gd name="adj" fmla="val 16667"/>
            </a:avLst>
          </a:prstGeom>
          <a:gradFill rotWithShape="1">
            <a:gsLst>
              <a:gs pos="0">
                <a:srgbClr val="9B2D2A"/>
              </a:gs>
              <a:gs pos="80000">
                <a:srgbClr val="CB3D3A"/>
              </a:gs>
              <a:gs pos="100000">
                <a:srgbClr val="CE3B37"/>
              </a:gs>
            </a:gsLst>
            <a:lin ang="16200000"/>
          </a:gradFill>
          <a:ln>
            <a:noFill/>
          </a:ln>
          <a:effectLst>
            <a:outerShdw dist="23000" dir="5400000" rotWithShape="0">
              <a:srgbClr val="00000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800" b="0" i="0" u="none" strike="noStrike" cap="none" normalizeH="0" baseline="0">
                <a:ln>
                  <a:noFill/>
                </a:ln>
                <a:solidFill>
                  <a:schemeClr val="tx1"/>
                </a:solidFill>
                <a:effectLst/>
                <a:latin typeface="Arial" pitchFamily="34" charset="0"/>
                <a:ea typeface="Calibri" pitchFamily="34" charset="0"/>
                <a:cs typeface="Arial" pitchFamily="34" charset="0"/>
              </a:rPr>
              <a:t>HOT</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Ex. Resurser</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IT-system</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Riktlinjer</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Personaloms</a:t>
            </a:r>
            <a:r>
              <a:rPr kumimoji="0" lang="sv-SE" altLang="sv-SE" sz="1200" b="0" i="0" u="none" strike="noStrike" cap="none" normalizeH="0" baseline="0">
                <a:ln>
                  <a:noFill/>
                </a:ln>
                <a:solidFill>
                  <a:schemeClr val="tx1"/>
                </a:solidFill>
                <a:effectLst/>
                <a:latin typeface="Calibri"/>
                <a:ea typeface="Calibri" pitchFamily="34" charset="0"/>
                <a:cs typeface="Arial" pitchFamily="34" charset="0"/>
              </a:rPr>
              <a:t>ä</a:t>
            </a:r>
            <a:r>
              <a:rPr kumimoji="0" lang="sv-SE" altLang="sv-SE" sz="1200" b="0" i="0" u="none" strike="noStrike" cap="none" normalizeH="0" baseline="0">
                <a:ln>
                  <a:noFill/>
                </a:ln>
                <a:solidFill>
                  <a:schemeClr val="tx1"/>
                </a:solidFill>
                <a:effectLst/>
                <a:latin typeface="Arial" pitchFamily="34" charset="0"/>
                <a:ea typeface="Calibri" pitchFamily="34" charset="0"/>
                <a:cs typeface="Arial" pitchFamily="34" charset="0"/>
              </a:rPr>
              <a:t>ttning</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a:ln>
                <a:noFill/>
              </a:ln>
              <a:solidFill>
                <a:schemeClr val="tx1"/>
              </a:solidFill>
              <a:effectLst/>
              <a:latin typeface="Arial" pitchFamily="34" charset="0"/>
              <a:cs typeface="Arial" pitchFamily="34" charset="0"/>
            </a:endParaRPr>
          </a:p>
        </p:txBody>
      </p:sp>
      <p:sp>
        <p:nvSpPr>
          <p:cNvPr id="12" name="Streckad höger 11"/>
          <p:cNvSpPr/>
          <p:nvPr/>
        </p:nvSpPr>
        <p:spPr>
          <a:xfrm>
            <a:off x="1679962" y="1540352"/>
            <a:ext cx="434340" cy="1965960"/>
          </a:xfrm>
          <a:prstGeom prst="stripedRightArrow">
            <a:avLst/>
          </a:prstGeom>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sv-SE"/>
          </a:p>
        </p:txBody>
      </p:sp>
      <p:sp>
        <p:nvSpPr>
          <p:cNvPr id="13" name="Streckad höger 12"/>
          <p:cNvSpPr/>
          <p:nvPr/>
        </p:nvSpPr>
        <p:spPr>
          <a:xfrm>
            <a:off x="1700168" y="4027195"/>
            <a:ext cx="434340" cy="1965960"/>
          </a:xfrm>
          <a:prstGeom prst="stripedRightArrow">
            <a:avLst/>
          </a:prstGeom>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sv-SE"/>
          </a:p>
        </p:txBody>
      </p:sp>
      <p:sp>
        <p:nvSpPr>
          <p:cNvPr id="14" name="Streckad höger 13"/>
          <p:cNvSpPr/>
          <p:nvPr/>
        </p:nvSpPr>
        <p:spPr>
          <a:xfrm rot="5400000">
            <a:off x="7045583" y="153264"/>
            <a:ext cx="225899" cy="1965960"/>
          </a:xfrm>
          <a:prstGeom prst="stripedRightArrow">
            <a:avLst/>
          </a:prstGeom>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sv-SE"/>
          </a:p>
        </p:txBody>
      </p:sp>
      <p:sp>
        <p:nvSpPr>
          <p:cNvPr id="15" name="Streckad höger 14"/>
          <p:cNvSpPr/>
          <p:nvPr/>
        </p:nvSpPr>
        <p:spPr>
          <a:xfrm rot="5400000">
            <a:off x="3581296" y="160020"/>
            <a:ext cx="248285" cy="1965960"/>
          </a:xfrm>
          <a:prstGeom prst="stripedRightArrow">
            <a:avLst/>
          </a:prstGeom>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sv-SE"/>
          </a:p>
        </p:txBody>
      </p:sp>
      <p:sp>
        <p:nvSpPr>
          <p:cNvPr id="16" name="Rectangle 1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17" name="Rectangle 16"/>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tabLst>
                <a:tab pos="2644775" algn="l"/>
              </a:tabLst>
              <a:defRPr>
                <a:solidFill>
                  <a:schemeClr val="tx1"/>
                </a:solidFill>
                <a:latin typeface="Arial" pitchFamily="34" charset="0"/>
                <a:cs typeface="Arial" pitchFamily="34" charset="0"/>
              </a:defRPr>
            </a:lvl1pPr>
            <a:lvl2pPr>
              <a:tabLst>
                <a:tab pos="2644775" algn="l"/>
              </a:tabLst>
              <a:defRPr>
                <a:solidFill>
                  <a:schemeClr val="tx1"/>
                </a:solidFill>
                <a:latin typeface="Arial" pitchFamily="34" charset="0"/>
                <a:cs typeface="Arial" pitchFamily="34" charset="0"/>
              </a:defRPr>
            </a:lvl2pPr>
            <a:lvl3pPr>
              <a:tabLst>
                <a:tab pos="2644775" algn="l"/>
              </a:tabLst>
              <a:defRPr>
                <a:solidFill>
                  <a:schemeClr val="tx1"/>
                </a:solidFill>
                <a:latin typeface="Arial" pitchFamily="34" charset="0"/>
                <a:cs typeface="Arial" pitchFamily="34" charset="0"/>
              </a:defRPr>
            </a:lvl3pPr>
            <a:lvl4pPr>
              <a:tabLst>
                <a:tab pos="2644775" algn="l"/>
              </a:tabLst>
              <a:defRPr>
                <a:solidFill>
                  <a:schemeClr val="tx1"/>
                </a:solidFill>
                <a:latin typeface="Arial" pitchFamily="34" charset="0"/>
                <a:cs typeface="Arial" pitchFamily="34" charset="0"/>
              </a:defRPr>
            </a:lvl4pPr>
            <a:lvl5pPr>
              <a:tabLst>
                <a:tab pos="2644775" algn="l"/>
              </a:tabLst>
              <a:defRPr>
                <a:solidFill>
                  <a:schemeClr val="tx1"/>
                </a:solidFill>
                <a:latin typeface="Arial" pitchFamily="34" charset="0"/>
                <a:cs typeface="Arial" pitchFamily="34" charset="0"/>
              </a:defRPr>
            </a:lvl5pPr>
            <a:lvl6pPr fontAlgn="base">
              <a:spcBef>
                <a:spcPct val="0"/>
              </a:spcBef>
              <a:spcAft>
                <a:spcPct val="0"/>
              </a:spcAft>
              <a:tabLst>
                <a:tab pos="2644775" algn="l"/>
              </a:tabLst>
              <a:defRPr>
                <a:solidFill>
                  <a:schemeClr val="tx1"/>
                </a:solidFill>
                <a:latin typeface="Arial" pitchFamily="34" charset="0"/>
                <a:cs typeface="Arial" pitchFamily="34" charset="0"/>
              </a:defRPr>
            </a:lvl6pPr>
            <a:lvl7pPr fontAlgn="base">
              <a:spcBef>
                <a:spcPct val="0"/>
              </a:spcBef>
              <a:spcAft>
                <a:spcPct val="0"/>
              </a:spcAft>
              <a:tabLst>
                <a:tab pos="2644775" algn="l"/>
              </a:tabLst>
              <a:defRPr>
                <a:solidFill>
                  <a:schemeClr val="tx1"/>
                </a:solidFill>
                <a:latin typeface="Arial" pitchFamily="34" charset="0"/>
                <a:cs typeface="Arial" pitchFamily="34" charset="0"/>
              </a:defRPr>
            </a:lvl7pPr>
            <a:lvl8pPr fontAlgn="base">
              <a:spcBef>
                <a:spcPct val="0"/>
              </a:spcBef>
              <a:spcAft>
                <a:spcPct val="0"/>
              </a:spcAft>
              <a:tabLst>
                <a:tab pos="2644775" algn="l"/>
              </a:tabLst>
              <a:defRPr>
                <a:solidFill>
                  <a:schemeClr val="tx1"/>
                </a:solidFill>
                <a:latin typeface="Arial" pitchFamily="34" charset="0"/>
                <a:cs typeface="Arial" pitchFamily="34" charset="0"/>
              </a:defRPr>
            </a:lvl8pPr>
            <a:lvl9pPr fontAlgn="base">
              <a:spcBef>
                <a:spcPct val="0"/>
              </a:spcBef>
              <a:spcAft>
                <a:spcPct val="0"/>
              </a:spcAft>
              <a:tabLst>
                <a:tab pos="2644775"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2644775" algn="l"/>
              </a:tabLst>
            </a:pPr>
            <a:endParaRPr kumimoji="0" lang="sv-SE" altLang="sv-SE" sz="11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2644775" algn="l"/>
              </a:tabLst>
            </a:pPr>
            <a:r>
              <a:rPr kumimoji="0" lang="sv-SE" altLang="sv-SE" sz="1100" b="0" i="0" u="none" strike="noStrike" cap="none" normalizeH="0" baseline="0">
                <a:ln>
                  <a:noFill/>
                </a:ln>
                <a:solidFill>
                  <a:schemeClr val="tx1"/>
                </a:solidFill>
                <a:effectLst/>
                <a:latin typeface="Calibri" pitchFamily="34" charset="0"/>
                <a:ea typeface="Calibri" pitchFamily="34" charset="0"/>
                <a:cs typeface="Times New Roman" pitchFamily="18" charset="0"/>
              </a:rPr>
              <a:t>	</a:t>
            </a:r>
            <a:endParaRPr kumimoji="0" lang="sv-SE" altLang="sv-SE" sz="6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644775" algn="l"/>
              </a:tabLst>
            </a:pPr>
            <a:endParaRPr kumimoji="0" lang="sv-SE" altLang="sv-SE" sz="1800" b="0" i="0" u="none" strike="noStrike" cap="none" normalizeH="0" baseline="0">
              <a:ln>
                <a:noFill/>
              </a:ln>
              <a:solidFill>
                <a:schemeClr val="tx1"/>
              </a:solidFill>
              <a:effectLst/>
              <a:latin typeface="Arial" pitchFamily="34" charset="0"/>
              <a:cs typeface="Arial" pitchFamily="34" charset="0"/>
            </a:endParaRPr>
          </a:p>
        </p:txBody>
      </p:sp>
      <p:sp>
        <p:nvSpPr>
          <p:cNvPr id="18" name="Rectangle 20"/>
          <p:cNvSpPr>
            <a:spLocks noChangeArrowheads="1"/>
          </p:cNvSpPr>
          <p:nvPr/>
        </p:nvSpPr>
        <p:spPr bwMode="auto">
          <a:xfrm>
            <a:off x="0" y="33180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tabLst>
                <a:tab pos="3451225" algn="l"/>
              </a:tabLst>
              <a:defRPr>
                <a:solidFill>
                  <a:schemeClr val="tx1"/>
                </a:solidFill>
                <a:latin typeface="Arial" pitchFamily="34" charset="0"/>
                <a:cs typeface="Arial" pitchFamily="34" charset="0"/>
              </a:defRPr>
            </a:lvl1pPr>
            <a:lvl2pPr>
              <a:tabLst>
                <a:tab pos="3451225" algn="l"/>
              </a:tabLst>
              <a:defRPr>
                <a:solidFill>
                  <a:schemeClr val="tx1"/>
                </a:solidFill>
                <a:latin typeface="Arial" pitchFamily="34" charset="0"/>
                <a:cs typeface="Arial" pitchFamily="34" charset="0"/>
              </a:defRPr>
            </a:lvl2pPr>
            <a:lvl3pPr>
              <a:tabLst>
                <a:tab pos="3451225" algn="l"/>
              </a:tabLst>
              <a:defRPr>
                <a:solidFill>
                  <a:schemeClr val="tx1"/>
                </a:solidFill>
                <a:latin typeface="Arial" pitchFamily="34" charset="0"/>
                <a:cs typeface="Arial" pitchFamily="34" charset="0"/>
              </a:defRPr>
            </a:lvl3pPr>
            <a:lvl4pPr>
              <a:tabLst>
                <a:tab pos="3451225" algn="l"/>
              </a:tabLst>
              <a:defRPr>
                <a:solidFill>
                  <a:schemeClr val="tx1"/>
                </a:solidFill>
                <a:latin typeface="Arial" pitchFamily="34" charset="0"/>
                <a:cs typeface="Arial" pitchFamily="34" charset="0"/>
              </a:defRPr>
            </a:lvl4pPr>
            <a:lvl5pPr>
              <a:tabLst>
                <a:tab pos="3451225" algn="l"/>
              </a:tabLst>
              <a:defRPr>
                <a:solidFill>
                  <a:schemeClr val="tx1"/>
                </a:solidFill>
                <a:latin typeface="Arial" pitchFamily="34" charset="0"/>
                <a:cs typeface="Arial" pitchFamily="34" charset="0"/>
              </a:defRPr>
            </a:lvl5pPr>
            <a:lvl6pPr fontAlgn="base">
              <a:spcBef>
                <a:spcPct val="0"/>
              </a:spcBef>
              <a:spcAft>
                <a:spcPct val="0"/>
              </a:spcAft>
              <a:tabLst>
                <a:tab pos="3451225" algn="l"/>
              </a:tabLst>
              <a:defRPr>
                <a:solidFill>
                  <a:schemeClr val="tx1"/>
                </a:solidFill>
                <a:latin typeface="Arial" pitchFamily="34" charset="0"/>
                <a:cs typeface="Arial" pitchFamily="34" charset="0"/>
              </a:defRPr>
            </a:lvl6pPr>
            <a:lvl7pPr fontAlgn="base">
              <a:spcBef>
                <a:spcPct val="0"/>
              </a:spcBef>
              <a:spcAft>
                <a:spcPct val="0"/>
              </a:spcAft>
              <a:tabLst>
                <a:tab pos="3451225" algn="l"/>
              </a:tabLst>
              <a:defRPr>
                <a:solidFill>
                  <a:schemeClr val="tx1"/>
                </a:solidFill>
                <a:latin typeface="Arial" pitchFamily="34" charset="0"/>
                <a:cs typeface="Arial" pitchFamily="34" charset="0"/>
              </a:defRPr>
            </a:lvl7pPr>
            <a:lvl8pPr fontAlgn="base">
              <a:spcBef>
                <a:spcPct val="0"/>
              </a:spcBef>
              <a:spcAft>
                <a:spcPct val="0"/>
              </a:spcAft>
              <a:tabLst>
                <a:tab pos="3451225" algn="l"/>
              </a:tabLst>
              <a:defRPr>
                <a:solidFill>
                  <a:schemeClr val="tx1"/>
                </a:solidFill>
                <a:latin typeface="Arial" pitchFamily="34" charset="0"/>
                <a:cs typeface="Arial" pitchFamily="34" charset="0"/>
              </a:defRPr>
            </a:lvl8pPr>
            <a:lvl9pPr fontAlgn="base">
              <a:spcBef>
                <a:spcPct val="0"/>
              </a:spcBef>
              <a:spcAft>
                <a:spcPct val="0"/>
              </a:spcAft>
              <a:tabLst>
                <a:tab pos="3451225"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451225" algn="l"/>
              </a:tabLst>
            </a:pPr>
            <a:br>
              <a:rPr kumimoji="0" lang="sv-SE" altLang="sv-SE" sz="600" b="0" i="0" u="none" strike="noStrike" cap="none" normalizeH="0" baseline="0" dirty="0">
                <a:ln>
                  <a:noFill/>
                </a:ln>
                <a:solidFill>
                  <a:schemeClr val="tx1"/>
                </a:solidFill>
                <a:effectLst/>
                <a:latin typeface="Arial" pitchFamily="34" charset="0"/>
                <a:cs typeface="Arial" pitchFamily="34" charset="0"/>
              </a:rPr>
            </a:br>
            <a:endParaRPr kumimoji="0" lang="sv-SE" altLang="sv-SE"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451225" algn="l"/>
              </a:tabLst>
            </a:pPr>
            <a:r>
              <a:rPr kumimoji="0" lang="sv-SE" altLang="sv-SE" sz="11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sv-SE" altLang="sv-SE"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451225" algn="l"/>
              </a:tabLst>
            </a:pPr>
            <a:endParaRPr kumimoji="0" lang="sv-SE" altLang="sv-SE" sz="1800" b="0" i="0" u="none" strike="noStrike" cap="none" normalizeH="0" baseline="0" dirty="0">
              <a:ln>
                <a:noFill/>
              </a:ln>
              <a:solidFill>
                <a:schemeClr val="tx1"/>
              </a:solidFill>
              <a:effectLst/>
              <a:latin typeface="Arial" pitchFamily="34" charset="0"/>
              <a:cs typeface="Arial" pitchFamily="34" charset="0"/>
            </a:endParaRPr>
          </a:p>
        </p:txBody>
      </p:sp>
      <p:sp>
        <p:nvSpPr>
          <p:cNvPr id="19" name="Rectangle 24"/>
          <p:cNvSpPr>
            <a:spLocks noChangeArrowheads="1"/>
          </p:cNvSpPr>
          <p:nvPr/>
        </p:nvSpPr>
        <p:spPr bwMode="auto">
          <a:xfrm>
            <a:off x="0" y="914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828675">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828675" algn="l" defTabSz="914400" rtl="0" eaLnBrk="1" fontAlgn="base" latinLnBrk="0" hangingPunct="1">
              <a:lnSpc>
                <a:spcPct val="100000"/>
              </a:lnSpc>
              <a:spcBef>
                <a:spcPct val="0"/>
              </a:spcBef>
              <a:spcAft>
                <a:spcPct val="0"/>
              </a:spcAft>
              <a:buClrTx/>
              <a:buSzTx/>
              <a:buFontTx/>
              <a:buNone/>
              <a:tabLst/>
            </a:pPr>
            <a:endParaRPr kumimoji="0" lang="sv-SE" altLang="sv-SE"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1071253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600" dirty="0"/>
              <a:t>Reflektioner och funderingar </a:t>
            </a:r>
          </a:p>
        </p:txBody>
      </p:sp>
      <p:sp>
        <p:nvSpPr>
          <p:cNvPr id="3" name="Platshållare för innehåll 2"/>
          <p:cNvSpPr>
            <a:spLocks noGrp="1"/>
          </p:cNvSpPr>
          <p:nvPr>
            <p:ph idx="1"/>
          </p:nvPr>
        </p:nvSpPr>
        <p:spPr/>
        <p:txBody>
          <a:bodyPr/>
          <a:lstStyle/>
          <a:p>
            <a:r>
              <a:rPr lang="sv-SE" dirty="0"/>
              <a:t>Finns det behov av ytterligare stöd för införande?</a:t>
            </a:r>
          </a:p>
          <a:p>
            <a:endParaRPr lang="sv-SE" dirty="0"/>
          </a:p>
          <a:p>
            <a:r>
              <a:rPr lang="sv-SE" dirty="0"/>
              <a:t>Hur kan dialogen med handläggare ske/underlättas?</a:t>
            </a:r>
          </a:p>
          <a:p>
            <a:endParaRPr lang="sv-SE" dirty="0"/>
          </a:p>
          <a:p>
            <a:r>
              <a:rPr lang="sv-SE" dirty="0"/>
              <a:t>Nätverk för utbildare? </a:t>
            </a:r>
          </a:p>
          <a:p>
            <a:pPr marL="0" indent="0">
              <a:buNone/>
            </a:pPr>
            <a:endParaRPr lang="sv-SE" dirty="0"/>
          </a:p>
        </p:txBody>
      </p:sp>
      <p:sp>
        <p:nvSpPr>
          <p:cNvPr id="4" name="Platshållare för datum 3"/>
          <p:cNvSpPr>
            <a:spLocks noGrp="1"/>
          </p:cNvSpPr>
          <p:nvPr>
            <p:ph type="dt" sz="half" idx="10"/>
          </p:nvPr>
        </p:nvSpPr>
        <p:spPr/>
        <p:txBody>
          <a:bodyPr/>
          <a:lstStyle/>
          <a:p>
            <a:fld id="{F7308E3C-3331-47DE-8AF1-F9C865DECD7A}"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pic>
        <p:nvPicPr>
          <p:cNvPr id="7" name="Bildobjekt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042809" y="3861881"/>
            <a:ext cx="5291846" cy="2616235"/>
          </a:xfrm>
          <a:prstGeom prst="rect">
            <a:avLst/>
          </a:prstGeom>
        </p:spPr>
      </p:pic>
    </p:spTree>
    <p:extLst>
      <p:ext uri="{BB962C8B-B14F-4D97-AF65-F5344CB8AC3E}">
        <p14:creationId xmlns:p14="http://schemas.microsoft.com/office/powerpoint/2010/main" val="2729869961"/>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600" dirty="0"/>
              <a:t>Lycka till!</a:t>
            </a:r>
          </a:p>
        </p:txBody>
      </p:sp>
      <p:sp>
        <p:nvSpPr>
          <p:cNvPr id="3" name="Platshållare för innehåll 2"/>
          <p:cNvSpPr>
            <a:spLocks noGrp="1"/>
          </p:cNvSpPr>
          <p:nvPr>
            <p:ph idx="1"/>
          </p:nvPr>
        </p:nvSpPr>
        <p:spPr/>
        <p:txBody>
          <a:bodyPr/>
          <a:lstStyle/>
          <a:p>
            <a:pPr marL="0" indent="0">
              <a:buNone/>
            </a:pPr>
            <a:r>
              <a:rPr lang="sv-SE" dirty="0"/>
              <a:t>Marie Söderström FoU Nordost</a:t>
            </a:r>
          </a:p>
          <a:p>
            <a:pPr marL="0" indent="0">
              <a:buNone/>
            </a:pPr>
            <a:r>
              <a:rPr lang="sv-SE" dirty="0"/>
              <a:t>Åsa  Turesson Österåkers kommun</a:t>
            </a:r>
          </a:p>
          <a:p>
            <a:pPr marL="0" indent="0">
              <a:buNone/>
            </a:pPr>
            <a:r>
              <a:rPr lang="sv-SE" dirty="0"/>
              <a:t>Liselott Jansson   Kommunalförbundet Sjukvård och omsorg i Norrtälje</a:t>
            </a:r>
          </a:p>
          <a:p>
            <a:pPr marL="0" indent="0">
              <a:buNone/>
            </a:pPr>
            <a:endParaRPr lang="sv-SE" dirty="0"/>
          </a:p>
          <a:p>
            <a:pPr marL="0" indent="0">
              <a:buNone/>
            </a:pPr>
            <a:endParaRPr lang="sv-SE" dirty="0"/>
          </a:p>
        </p:txBody>
      </p:sp>
      <p:sp>
        <p:nvSpPr>
          <p:cNvPr id="4" name="Platshållare för datum 3"/>
          <p:cNvSpPr>
            <a:spLocks noGrp="1"/>
          </p:cNvSpPr>
          <p:nvPr>
            <p:ph type="dt" sz="half" idx="10"/>
          </p:nvPr>
        </p:nvSpPr>
        <p:spPr/>
        <p:txBody>
          <a:bodyPr/>
          <a:lstStyle/>
          <a:p>
            <a:fld id="{38B34E66-3CDE-4335-BE85-AA159EF6F485}" type="datetime1">
              <a:rPr lang="sv-SE" smtClean="0"/>
              <a:t>2019-05-29</a:t>
            </a:fld>
            <a:endParaRPr lang="sv-SE" dirty="0"/>
          </a:p>
        </p:txBody>
      </p:sp>
      <p:sp>
        <p:nvSpPr>
          <p:cNvPr id="5" name="Platshållare för sidfot 4"/>
          <p:cNvSpPr>
            <a:spLocks noGrp="1"/>
          </p:cNvSpPr>
          <p:nvPr>
            <p:ph type="ftr" sz="quarter" idx="11"/>
          </p:nvPr>
        </p:nvSpPr>
        <p:spPr/>
        <p:txBody>
          <a:bodyPr/>
          <a:lstStyle/>
          <a:p>
            <a:endParaRPr lang="sv-SE" dirty="0"/>
          </a:p>
        </p:txBody>
      </p:sp>
      <p:pic>
        <p:nvPicPr>
          <p:cNvPr id="6" name="Bildobjekt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33089" y="3257667"/>
            <a:ext cx="3948757" cy="2964713"/>
          </a:xfrm>
          <a:prstGeom prst="rect">
            <a:avLst/>
          </a:prstGeom>
        </p:spPr>
      </p:pic>
    </p:spTree>
    <p:extLst>
      <p:ext uri="{BB962C8B-B14F-4D97-AF65-F5344CB8AC3E}">
        <p14:creationId xmlns:p14="http://schemas.microsoft.com/office/powerpoint/2010/main" val="3635067471"/>
      </p:ext>
    </p:extLst>
  </p:cSld>
  <p:clrMapOvr>
    <a:masterClrMapping/>
  </p:clrMapOvr>
  <mc:AlternateContent xmlns:mc="http://schemas.openxmlformats.org/markup-compatibility/2006" xmlns:p14="http://schemas.microsoft.com/office/powerpoint/2010/main">
    <mc:Choice Requires="p14">
      <p:transition spd="slow" p14:dur="1300">
        <p:fade thruBlk="1"/>
      </p:transition>
    </mc:Choice>
    <mc:Fallback xmlns="">
      <p:transition xmlns:p14="http://schemas.microsoft.com/office/powerpoint/2010/main" spd="slow">
        <p:fade thruBlk="1"/>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ll PowerPoint FoU Nordos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Modul">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ydlighet">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Mall PowerPoint FoU Nordost</Template>
  <TotalTime>3283</TotalTime>
  <Words>6621</Words>
  <Application>Microsoft Office PowerPoint</Application>
  <PresentationFormat>Bildspel på skärmen (4:3)</PresentationFormat>
  <Paragraphs>774</Paragraphs>
  <Slides>28</Slides>
  <Notes>27</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28</vt:i4>
      </vt:variant>
    </vt:vector>
  </HeadingPairs>
  <TitlesOfParts>
    <vt:vector size="37" baseType="lpstr">
      <vt:lpstr>ＭＳ Ｐゴシック</vt:lpstr>
      <vt:lpstr>Arial</vt:lpstr>
      <vt:lpstr>Calibri</vt:lpstr>
      <vt:lpstr>Century Gothic</vt:lpstr>
      <vt:lpstr>Corbel</vt:lpstr>
      <vt:lpstr>Open Sans</vt:lpstr>
      <vt:lpstr>Segoe UI Light</vt:lpstr>
      <vt:lpstr>Times New Roman</vt:lpstr>
      <vt:lpstr>Mall PowerPoint FoU Nordost</vt:lpstr>
      <vt:lpstr>  IBIC – individens behov i centrum för utförarchefer</vt:lpstr>
      <vt:lpstr>PowerPoint-presentation</vt:lpstr>
      <vt:lpstr>Vad bidrar IBIC till för individen?           </vt:lpstr>
      <vt:lpstr>Vad betyder IBIC för utförare?</vt:lpstr>
      <vt:lpstr>Vad betyder IBIC för utförare fortsättning</vt:lpstr>
      <vt:lpstr>IBIC - process</vt:lpstr>
      <vt:lpstr>Behovsinriktat arbetssätt –  Insatsstyrt arbetssätt – vad är skillnaden?</vt:lpstr>
      <vt:lpstr>Gemensamt språk</vt:lpstr>
      <vt:lpstr>Att mena och mäta samma sak </vt:lpstr>
      <vt:lpstr>PowerPoint-presentation</vt:lpstr>
      <vt:lpstr>LIVSOMRÅDEN</vt:lpstr>
      <vt:lpstr>Aktivitet och delaktighet, Livsområden IBIC</vt:lpstr>
      <vt:lpstr>Aktivitet och delaktighet, Livsområden IBIC fortsättning…</vt:lpstr>
      <vt:lpstr>Exempel: Johan vill ringa sin mamma på julafton</vt:lpstr>
      <vt:lpstr>Aktiviteter/delaktighet</vt:lpstr>
      <vt:lpstr>PowerPoint-presentation</vt:lpstr>
      <vt:lpstr>Relaterade faktorer </vt:lpstr>
      <vt:lpstr>Viktiga begrepp</vt:lpstr>
      <vt:lpstr>Bedöma behov</vt:lpstr>
      <vt:lpstr>Grad av begränsning </vt:lpstr>
      <vt:lpstr>Bedömt behov av insatser</vt:lpstr>
      <vt:lpstr>Så här skulle en beställning kunna se ut</vt:lpstr>
      <vt:lpstr>Dokumentationsskyldigheten innebär att…</vt:lpstr>
      <vt:lpstr>Syftet med social dokumentation?</vt:lpstr>
      <vt:lpstr>Hur arbetar vi med IBIC i genomförandeplanen?</vt:lpstr>
      <vt:lpstr>PowerPoint-presentation</vt:lpstr>
      <vt:lpstr>Reflektioner och funderingar </vt:lpstr>
      <vt:lpstr>Lycka till!</vt:lpstr>
    </vt:vector>
  </TitlesOfParts>
  <Company>Danderyds kommun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dc:title>
  <dc:creator>Marie Söderström</dc:creator>
  <cp:lastModifiedBy>Teresa Brandell</cp:lastModifiedBy>
  <cp:revision>268</cp:revision>
  <dcterms:created xsi:type="dcterms:W3CDTF">2018-11-01T06:28:51Z</dcterms:created>
  <dcterms:modified xsi:type="dcterms:W3CDTF">2019-05-29T13:27:31Z</dcterms:modified>
</cp:coreProperties>
</file>